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57" r:id="rId3"/>
    <p:sldId id="258" r:id="rId4"/>
    <p:sldId id="272" r:id="rId5"/>
    <p:sldId id="291" r:id="rId6"/>
    <p:sldId id="260" r:id="rId7"/>
    <p:sldId id="265" r:id="rId8"/>
    <p:sldId id="266" r:id="rId9"/>
    <p:sldId id="267" r:id="rId10"/>
    <p:sldId id="268" r:id="rId11"/>
    <p:sldId id="259" r:id="rId12"/>
    <p:sldId id="261" r:id="rId13"/>
    <p:sldId id="270" r:id="rId14"/>
    <p:sldId id="292" r:id="rId15"/>
    <p:sldId id="302" r:id="rId16"/>
    <p:sldId id="304" r:id="rId17"/>
    <p:sldId id="301" r:id="rId18"/>
    <p:sldId id="303" r:id="rId19"/>
    <p:sldId id="271" r:id="rId20"/>
    <p:sldId id="305" r:id="rId21"/>
    <p:sldId id="300" r:id="rId22"/>
    <p:sldId id="279" r:id="rId23"/>
    <p:sldId id="276" r:id="rId24"/>
    <p:sldId id="293" r:id="rId25"/>
    <p:sldId id="294" r:id="rId26"/>
    <p:sldId id="273" r:id="rId27"/>
    <p:sldId id="275" r:id="rId28"/>
    <p:sldId id="263" r:id="rId29"/>
    <p:sldId id="274" r:id="rId30"/>
    <p:sldId id="262" r:id="rId31"/>
    <p:sldId id="278" r:id="rId32"/>
    <p:sldId id="277" r:id="rId33"/>
    <p:sldId id="295" r:id="rId34"/>
    <p:sldId id="297" r:id="rId35"/>
    <p:sldId id="264" r:id="rId36"/>
    <p:sldId id="298" r:id="rId37"/>
    <p:sldId id="296" r:id="rId38"/>
    <p:sldId id="281" r:id="rId39"/>
    <p:sldId id="284" r:id="rId40"/>
    <p:sldId id="299" r:id="rId41"/>
    <p:sldId id="282" r:id="rId42"/>
    <p:sldId id="283" r:id="rId43"/>
    <p:sldId id="285" r:id="rId44"/>
    <p:sldId id="287" r:id="rId45"/>
    <p:sldId id="286" r:id="rId46"/>
    <p:sldId id="288" r:id="rId47"/>
    <p:sldId id="289" r:id="rId48"/>
    <p:sldId id="290"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499"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224992-B33B-4799-A367-847D5DDDEF57}" type="datetimeFigureOut">
              <a:rPr lang="en-US" smtClean="0"/>
              <a:t>1/16/2018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E770B9-CDB5-4945-ACB3-D78D11785BB8}" type="slidenum">
              <a:rPr lang="en-US" smtClean="0"/>
              <a:t>‹#›</a:t>
            </a:fld>
            <a:endParaRPr lang="en-US"/>
          </a:p>
        </p:txBody>
      </p:sp>
    </p:spTree>
    <p:extLst>
      <p:ext uri="{BB962C8B-B14F-4D97-AF65-F5344CB8AC3E}">
        <p14:creationId xmlns:p14="http://schemas.microsoft.com/office/powerpoint/2010/main" val="2627214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E770B9-CDB5-4945-ACB3-D78D11785BB8}" type="slidenum">
              <a:rPr lang="en-US" smtClean="0"/>
              <a:t>5</a:t>
            </a:fld>
            <a:endParaRPr lang="en-US"/>
          </a:p>
        </p:txBody>
      </p:sp>
    </p:spTree>
    <p:extLst>
      <p:ext uri="{BB962C8B-B14F-4D97-AF65-F5344CB8AC3E}">
        <p14:creationId xmlns:p14="http://schemas.microsoft.com/office/powerpoint/2010/main" val="3727478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E770B9-CDB5-4945-ACB3-D78D11785BB8}" type="slidenum">
              <a:rPr lang="en-US" smtClean="0"/>
              <a:t>10</a:t>
            </a:fld>
            <a:endParaRPr lang="en-US"/>
          </a:p>
        </p:txBody>
      </p:sp>
    </p:spTree>
    <p:extLst>
      <p:ext uri="{BB962C8B-B14F-4D97-AF65-F5344CB8AC3E}">
        <p14:creationId xmlns:p14="http://schemas.microsoft.com/office/powerpoint/2010/main" val="429052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E770B9-CDB5-4945-ACB3-D78D11785BB8}" type="slidenum">
              <a:rPr lang="en-US" smtClean="0"/>
              <a:t>12</a:t>
            </a:fld>
            <a:endParaRPr lang="en-US"/>
          </a:p>
        </p:txBody>
      </p:sp>
    </p:spTree>
    <p:extLst>
      <p:ext uri="{BB962C8B-B14F-4D97-AF65-F5344CB8AC3E}">
        <p14:creationId xmlns:p14="http://schemas.microsoft.com/office/powerpoint/2010/main" val="983296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E770B9-CDB5-4945-ACB3-D78D11785BB8}" type="slidenum">
              <a:rPr lang="en-US" smtClean="0"/>
              <a:t>28</a:t>
            </a:fld>
            <a:endParaRPr lang="en-US"/>
          </a:p>
        </p:txBody>
      </p:sp>
    </p:spTree>
    <p:extLst>
      <p:ext uri="{BB962C8B-B14F-4D97-AF65-F5344CB8AC3E}">
        <p14:creationId xmlns:p14="http://schemas.microsoft.com/office/powerpoint/2010/main" val="3824133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E770B9-CDB5-4945-ACB3-D78D11785BB8}" type="slidenum">
              <a:rPr lang="en-US" smtClean="0"/>
              <a:t>32</a:t>
            </a:fld>
            <a:endParaRPr lang="en-US"/>
          </a:p>
        </p:txBody>
      </p:sp>
    </p:spTree>
    <p:extLst>
      <p:ext uri="{BB962C8B-B14F-4D97-AF65-F5344CB8AC3E}">
        <p14:creationId xmlns:p14="http://schemas.microsoft.com/office/powerpoint/2010/main" val="3219098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E770B9-CDB5-4945-ACB3-D78D11785BB8}" type="slidenum">
              <a:rPr lang="en-US" smtClean="0"/>
              <a:t>41</a:t>
            </a:fld>
            <a:endParaRPr lang="en-US"/>
          </a:p>
        </p:txBody>
      </p:sp>
    </p:spTree>
    <p:extLst>
      <p:ext uri="{BB962C8B-B14F-4D97-AF65-F5344CB8AC3E}">
        <p14:creationId xmlns:p14="http://schemas.microsoft.com/office/powerpoint/2010/main" val="3286678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E9324-489C-4EED-9266-529E3681E5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026A984-8F9A-4C9E-991A-783EE7D4FC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FD0178-D83B-4C66-B0A1-758A078690F6}"/>
              </a:ext>
            </a:extLst>
          </p:cNvPr>
          <p:cNvSpPr>
            <a:spLocks noGrp="1"/>
          </p:cNvSpPr>
          <p:nvPr>
            <p:ph type="dt" sz="half" idx="10"/>
          </p:nvPr>
        </p:nvSpPr>
        <p:spPr/>
        <p:txBody>
          <a:bodyPr/>
          <a:lstStyle/>
          <a:p>
            <a:fld id="{414CD9D5-B2EB-43CE-88E5-1D4D39E23784}" type="datetimeFigureOut">
              <a:rPr lang="en-US" smtClean="0"/>
              <a:t>1/16/2018</a:t>
            </a:fld>
            <a:endParaRPr lang="en-US"/>
          </a:p>
        </p:txBody>
      </p:sp>
      <p:sp>
        <p:nvSpPr>
          <p:cNvPr id="5" name="Footer Placeholder 4">
            <a:extLst>
              <a:ext uri="{FF2B5EF4-FFF2-40B4-BE49-F238E27FC236}">
                <a16:creationId xmlns:a16="http://schemas.microsoft.com/office/drawing/2014/main" id="{08659E7E-B12E-40C5-9507-535AAFA2E8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A5A964-5D13-48E8-A7C8-B87A697631A2}"/>
              </a:ext>
            </a:extLst>
          </p:cNvPr>
          <p:cNvSpPr>
            <a:spLocks noGrp="1"/>
          </p:cNvSpPr>
          <p:nvPr>
            <p:ph type="sldNum" sz="quarter" idx="12"/>
          </p:nvPr>
        </p:nvSpPr>
        <p:spPr/>
        <p:txBody>
          <a:bodyPr/>
          <a:lstStyle/>
          <a:p>
            <a:fld id="{13E8C9A3-24CD-4B36-95D6-CEC0C11D31EE}" type="slidenum">
              <a:rPr lang="en-US" smtClean="0"/>
              <a:t>‹#›</a:t>
            </a:fld>
            <a:endParaRPr lang="en-US"/>
          </a:p>
        </p:txBody>
      </p:sp>
    </p:spTree>
    <p:extLst>
      <p:ext uri="{BB962C8B-B14F-4D97-AF65-F5344CB8AC3E}">
        <p14:creationId xmlns:p14="http://schemas.microsoft.com/office/powerpoint/2010/main" val="584107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A95BF-04CC-4E95-A7A4-77AF169194F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86A75F-9AB1-49C4-9EC7-F46AB35A069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60C0C4-7E7F-4D6A-9697-11F70C07FA16}"/>
              </a:ext>
            </a:extLst>
          </p:cNvPr>
          <p:cNvSpPr>
            <a:spLocks noGrp="1"/>
          </p:cNvSpPr>
          <p:nvPr>
            <p:ph type="dt" sz="half" idx="10"/>
          </p:nvPr>
        </p:nvSpPr>
        <p:spPr/>
        <p:txBody>
          <a:bodyPr/>
          <a:lstStyle/>
          <a:p>
            <a:fld id="{414CD9D5-B2EB-43CE-88E5-1D4D39E23784}" type="datetimeFigureOut">
              <a:rPr lang="en-US" smtClean="0"/>
              <a:t>1/16/2018</a:t>
            </a:fld>
            <a:endParaRPr lang="en-US"/>
          </a:p>
        </p:txBody>
      </p:sp>
      <p:sp>
        <p:nvSpPr>
          <p:cNvPr id="5" name="Footer Placeholder 4">
            <a:extLst>
              <a:ext uri="{FF2B5EF4-FFF2-40B4-BE49-F238E27FC236}">
                <a16:creationId xmlns:a16="http://schemas.microsoft.com/office/drawing/2014/main" id="{48247CF8-B4BF-429A-BE9F-134F950611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81F671-15C2-41AB-8BE2-ABF52BC11409}"/>
              </a:ext>
            </a:extLst>
          </p:cNvPr>
          <p:cNvSpPr>
            <a:spLocks noGrp="1"/>
          </p:cNvSpPr>
          <p:nvPr>
            <p:ph type="sldNum" sz="quarter" idx="12"/>
          </p:nvPr>
        </p:nvSpPr>
        <p:spPr/>
        <p:txBody>
          <a:bodyPr/>
          <a:lstStyle/>
          <a:p>
            <a:fld id="{13E8C9A3-24CD-4B36-95D6-CEC0C11D31EE}" type="slidenum">
              <a:rPr lang="en-US" smtClean="0"/>
              <a:t>‹#›</a:t>
            </a:fld>
            <a:endParaRPr lang="en-US"/>
          </a:p>
        </p:txBody>
      </p:sp>
    </p:spTree>
    <p:extLst>
      <p:ext uri="{BB962C8B-B14F-4D97-AF65-F5344CB8AC3E}">
        <p14:creationId xmlns:p14="http://schemas.microsoft.com/office/powerpoint/2010/main" val="3770759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950F89-7B5E-4DF6-B10A-20DED6F16E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AD3670-A31F-4595-B58B-C7E0C0DFDAF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1C77AD-AE78-4F71-A9CE-2C2591B637B0}"/>
              </a:ext>
            </a:extLst>
          </p:cNvPr>
          <p:cNvSpPr>
            <a:spLocks noGrp="1"/>
          </p:cNvSpPr>
          <p:nvPr>
            <p:ph type="dt" sz="half" idx="10"/>
          </p:nvPr>
        </p:nvSpPr>
        <p:spPr/>
        <p:txBody>
          <a:bodyPr/>
          <a:lstStyle/>
          <a:p>
            <a:fld id="{414CD9D5-B2EB-43CE-88E5-1D4D39E23784}" type="datetimeFigureOut">
              <a:rPr lang="en-US" smtClean="0"/>
              <a:t>1/16/2018</a:t>
            </a:fld>
            <a:endParaRPr lang="en-US"/>
          </a:p>
        </p:txBody>
      </p:sp>
      <p:sp>
        <p:nvSpPr>
          <p:cNvPr id="5" name="Footer Placeholder 4">
            <a:extLst>
              <a:ext uri="{FF2B5EF4-FFF2-40B4-BE49-F238E27FC236}">
                <a16:creationId xmlns:a16="http://schemas.microsoft.com/office/drawing/2014/main" id="{116037FC-652B-4545-968E-22F161EC4E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C637AF-D3EC-4C40-8D35-A03285689A7D}"/>
              </a:ext>
            </a:extLst>
          </p:cNvPr>
          <p:cNvSpPr>
            <a:spLocks noGrp="1"/>
          </p:cNvSpPr>
          <p:nvPr>
            <p:ph type="sldNum" sz="quarter" idx="12"/>
          </p:nvPr>
        </p:nvSpPr>
        <p:spPr/>
        <p:txBody>
          <a:bodyPr/>
          <a:lstStyle/>
          <a:p>
            <a:fld id="{13E8C9A3-24CD-4B36-95D6-CEC0C11D31EE}" type="slidenum">
              <a:rPr lang="en-US" smtClean="0"/>
              <a:t>‹#›</a:t>
            </a:fld>
            <a:endParaRPr lang="en-US"/>
          </a:p>
        </p:txBody>
      </p:sp>
    </p:spTree>
    <p:extLst>
      <p:ext uri="{BB962C8B-B14F-4D97-AF65-F5344CB8AC3E}">
        <p14:creationId xmlns:p14="http://schemas.microsoft.com/office/powerpoint/2010/main" val="999955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A0586-29F9-4094-A9B0-8121E08751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750E6C-E431-44EE-93EA-0BFCE20DD89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1CD083-34E2-41B3-B76A-F3E48ADD0218}"/>
              </a:ext>
            </a:extLst>
          </p:cNvPr>
          <p:cNvSpPr>
            <a:spLocks noGrp="1"/>
          </p:cNvSpPr>
          <p:nvPr>
            <p:ph type="dt" sz="half" idx="10"/>
          </p:nvPr>
        </p:nvSpPr>
        <p:spPr/>
        <p:txBody>
          <a:bodyPr/>
          <a:lstStyle/>
          <a:p>
            <a:fld id="{414CD9D5-B2EB-43CE-88E5-1D4D39E23784}" type="datetimeFigureOut">
              <a:rPr lang="en-US" smtClean="0"/>
              <a:t>1/16/2018</a:t>
            </a:fld>
            <a:endParaRPr lang="en-US"/>
          </a:p>
        </p:txBody>
      </p:sp>
      <p:sp>
        <p:nvSpPr>
          <p:cNvPr id="5" name="Footer Placeholder 4">
            <a:extLst>
              <a:ext uri="{FF2B5EF4-FFF2-40B4-BE49-F238E27FC236}">
                <a16:creationId xmlns:a16="http://schemas.microsoft.com/office/drawing/2014/main" id="{54DC5E38-A760-46D2-827C-DA61EBC718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4C856E-F6D9-44C6-8A09-23E26CD652F7}"/>
              </a:ext>
            </a:extLst>
          </p:cNvPr>
          <p:cNvSpPr>
            <a:spLocks noGrp="1"/>
          </p:cNvSpPr>
          <p:nvPr>
            <p:ph type="sldNum" sz="quarter" idx="12"/>
          </p:nvPr>
        </p:nvSpPr>
        <p:spPr/>
        <p:txBody>
          <a:bodyPr/>
          <a:lstStyle/>
          <a:p>
            <a:fld id="{13E8C9A3-24CD-4B36-95D6-CEC0C11D31EE}" type="slidenum">
              <a:rPr lang="en-US" smtClean="0"/>
              <a:t>‹#›</a:t>
            </a:fld>
            <a:endParaRPr lang="en-US"/>
          </a:p>
        </p:txBody>
      </p:sp>
    </p:spTree>
    <p:extLst>
      <p:ext uri="{BB962C8B-B14F-4D97-AF65-F5344CB8AC3E}">
        <p14:creationId xmlns:p14="http://schemas.microsoft.com/office/powerpoint/2010/main" val="3366491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B68DC-BA0B-4B93-8C21-59F1C205C6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00CA63-8573-4E9C-995F-5A3DF1345A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4EDDAFC-DA28-48BB-BD56-C5AC0E023EF2}"/>
              </a:ext>
            </a:extLst>
          </p:cNvPr>
          <p:cNvSpPr>
            <a:spLocks noGrp="1"/>
          </p:cNvSpPr>
          <p:nvPr>
            <p:ph type="dt" sz="half" idx="10"/>
          </p:nvPr>
        </p:nvSpPr>
        <p:spPr/>
        <p:txBody>
          <a:bodyPr/>
          <a:lstStyle/>
          <a:p>
            <a:fld id="{414CD9D5-B2EB-43CE-88E5-1D4D39E23784}" type="datetimeFigureOut">
              <a:rPr lang="en-US" smtClean="0"/>
              <a:t>1/16/2018</a:t>
            </a:fld>
            <a:endParaRPr lang="en-US"/>
          </a:p>
        </p:txBody>
      </p:sp>
      <p:sp>
        <p:nvSpPr>
          <p:cNvPr id="5" name="Footer Placeholder 4">
            <a:extLst>
              <a:ext uri="{FF2B5EF4-FFF2-40B4-BE49-F238E27FC236}">
                <a16:creationId xmlns:a16="http://schemas.microsoft.com/office/drawing/2014/main" id="{2ADD7682-D33A-41ED-9A24-046ADB6B99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E13D7A-7277-4856-9BDA-CB1CC0B29EFA}"/>
              </a:ext>
            </a:extLst>
          </p:cNvPr>
          <p:cNvSpPr>
            <a:spLocks noGrp="1"/>
          </p:cNvSpPr>
          <p:nvPr>
            <p:ph type="sldNum" sz="quarter" idx="12"/>
          </p:nvPr>
        </p:nvSpPr>
        <p:spPr/>
        <p:txBody>
          <a:bodyPr/>
          <a:lstStyle/>
          <a:p>
            <a:fld id="{13E8C9A3-24CD-4B36-95D6-CEC0C11D31EE}" type="slidenum">
              <a:rPr lang="en-US" smtClean="0"/>
              <a:t>‹#›</a:t>
            </a:fld>
            <a:endParaRPr lang="en-US"/>
          </a:p>
        </p:txBody>
      </p:sp>
    </p:spTree>
    <p:extLst>
      <p:ext uri="{BB962C8B-B14F-4D97-AF65-F5344CB8AC3E}">
        <p14:creationId xmlns:p14="http://schemas.microsoft.com/office/powerpoint/2010/main" val="1426917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23E14-B984-4422-9BF7-ADBCD278B8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A941B2-E4D3-44D9-B7A9-45228677365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660DEF-4E6C-4CDC-8AF0-BE6586CBC37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44F4C1-4FAB-49A0-90CA-B34EA4693E7B}"/>
              </a:ext>
            </a:extLst>
          </p:cNvPr>
          <p:cNvSpPr>
            <a:spLocks noGrp="1"/>
          </p:cNvSpPr>
          <p:nvPr>
            <p:ph type="dt" sz="half" idx="10"/>
          </p:nvPr>
        </p:nvSpPr>
        <p:spPr/>
        <p:txBody>
          <a:bodyPr/>
          <a:lstStyle/>
          <a:p>
            <a:fld id="{414CD9D5-B2EB-43CE-88E5-1D4D39E23784}" type="datetimeFigureOut">
              <a:rPr lang="en-US" smtClean="0"/>
              <a:t>1/16/2018</a:t>
            </a:fld>
            <a:endParaRPr lang="en-US"/>
          </a:p>
        </p:txBody>
      </p:sp>
      <p:sp>
        <p:nvSpPr>
          <p:cNvPr id="6" name="Footer Placeholder 5">
            <a:extLst>
              <a:ext uri="{FF2B5EF4-FFF2-40B4-BE49-F238E27FC236}">
                <a16:creationId xmlns:a16="http://schemas.microsoft.com/office/drawing/2014/main" id="{E071D0EC-A939-4FAE-A3A0-2F7D15A279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473432-AEA1-4091-9F63-5C1B2FF985A0}"/>
              </a:ext>
            </a:extLst>
          </p:cNvPr>
          <p:cNvSpPr>
            <a:spLocks noGrp="1"/>
          </p:cNvSpPr>
          <p:nvPr>
            <p:ph type="sldNum" sz="quarter" idx="12"/>
          </p:nvPr>
        </p:nvSpPr>
        <p:spPr/>
        <p:txBody>
          <a:bodyPr/>
          <a:lstStyle/>
          <a:p>
            <a:fld id="{13E8C9A3-24CD-4B36-95D6-CEC0C11D31EE}" type="slidenum">
              <a:rPr lang="en-US" smtClean="0"/>
              <a:t>‹#›</a:t>
            </a:fld>
            <a:endParaRPr lang="en-US"/>
          </a:p>
        </p:txBody>
      </p:sp>
    </p:spTree>
    <p:extLst>
      <p:ext uri="{BB962C8B-B14F-4D97-AF65-F5344CB8AC3E}">
        <p14:creationId xmlns:p14="http://schemas.microsoft.com/office/powerpoint/2010/main" val="779388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5BC23-25CF-4E04-B641-FD3CBE06F22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86C634-F9E4-4A83-85A1-E23C438ECC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1EA9BFA-B547-4227-9E24-AB6E4FBA1D7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A61168-6982-41A3-A574-6436EDD732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00CD1AD-F047-4211-9DC0-C41B04EF1BD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98979F-8BEE-4C7D-9560-A1FF6448EC6E}"/>
              </a:ext>
            </a:extLst>
          </p:cNvPr>
          <p:cNvSpPr>
            <a:spLocks noGrp="1"/>
          </p:cNvSpPr>
          <p:nvPr>
            <p:ph type="dt" sz="half" idx="10"/>
          </p:nvPr>
        </p:nvSpPr>
        <p:spPr/>
        <p:txBody>
          <a:bodyPr/>
          <a:lstStyle/>
          <a:p>
            <a:fld id="{414CD9D5-B2EB-43CE-88E5-1D4D39E23784}" type="datetimeFigureOut">
              <a:rPr lang="en-US" smtClean="0"/>
              <a:t>1/16/2018</a:t>
            </a:fld>
            <a:endParaRPr lang="en-US"/>
          </a:p>
        </p:txBody>
      </p:sp>
      <p:sp>
        <p:nvSpPr>
          <p:cNvPr id="8" name="Footer Placeholder 7">
            <a:extLst>
              <a:ext uri="{FF2B5EF4-FFF2-40B4-BE49-F238E27FC236}">
                <a16:creationId xmlns:a16="http://schemas.microsoft.com/office/drawing/2014/main" id="{B60BEE22-73AF-4578-B6EA-6BBEB1B688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0C6627-98F2-43DF-90FB-DC759F1C55D5}"/>
              </a:ext>
            </a:extLst>
          </p:cNvPr>
          <p:cNvSpPr>
            <a:spLocks noGrp="1"/>
          </p:cNvSpPr>
          <p:nvPr>
            <p:ph type="sldNum" sz="quarter" idx="12"/>
          </p:nvPr>
        </p:nvSpPr>
        <p:spPr/>
        <p:txBody>
          <a:bodyPr/>
          <a:lstStyle/>
          <a:p>
            <a:fld id="{13E8C9A3-24CD-4B36-95D6-CEC0C11D31EE}" type="slidenum">
              <a:rPr lang="en-US" smtClean="0"/>
              <a:t>‹#›</a:t>
            </a:fld>
            <a:endParaRPr lang="en-US"/>
          </a:p>
        </p:txBody>
      </p:sp>
    </p:spTree>
    <p:extLst>
      <p:ext uri="{BB962C8B-B14F-4D97-AF65-F5344CB8AC3E}">
        <p14:creationId xmlns:p14="http://schemas.microsoft.com/office/powerpoint/2010/main" val="299579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AFC1B-F498-49A9-902E-F54EF5338A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41080C-FE15-43D1-9EC3-2B488E7498D1}"/>
              </a:ext>
            </a:extLst>
          </p:cNvPr>
          <p:cNvSpPr>
            <a:spLocks noGrp="1"/>
          </p:cNvSpPr>
          <p:nvPr>
            <p:ph type="dt" sz="half" idx="10"/>
          </p:nvPr>
        </p:nvSpPr>
        <p:spPr/>
        <p:txBody>
          <a:bodyPr/>
          <a:lstStyle/>
          <a:p>
            <a:fld id="{414CD9D5-B2EB-43CE-88E5-1D4D39E23784}" type="datetimeFigureOut">
              <a:rPr lang="en-US" smtClean="0"/>
              <a:t>1/16/2018</a:t>
            </a:fld>
            <a:endParaRPr lang="en-US"/>
          </a:p>
        </p:txBody>
      </p:sp>
      <p:sp>
        <p:nvSpPr>
          <p:cNvPr id="4" name="Footer Placeholder 3">
            <a:extLst>
              <a:ext uri="{FF2B5EF4-FFF2-40B4-BE49-F238E27FC236}">
                <a16:creationId xmlns:a16="http://schemas.microsoft.com/office/drawing/2014/main" id="{D135D3D2-1412-4484-A5E6-5E9EA7708B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C4BB52-18C1-4D43-BD0F-9C913A0343B9}"/>
              </a:ext>
            </a:extLst>
          </p:cNvPr>
          <p:cNvSpPr>
            <a:spLocks noGrp="1"/>
          </p:cNvSpPr>
          <p:nvPr>
            <p:ph type="sldNum" sz="quarter" idx="12"/>
          </p:nvPr>
        </p:nvSpPr>
        <p:spPr/>
        <p:txBody>
          <a:bodyPr/>
          <a:lstStyle/>
          <a:p>
            <a:fld id="{13E8C9A3-24CD-4B36-95D6-CEC0C11D31EE}" type="slidenum">
              <a:rPr lang="en-US" smtClean="0"/>
              <a:t>‹#›</a:t>
            </a:fld>
            <a:endParaRPr lang="en-US"/>
          </a:p>
        </p:txBody>
      </p:sp>
    </p:spTree>
    <p:extLst>
      <p:ext uri="{BB962C8B-B14F-4D97-AF65-F5344CB8AC3E}">
        <p14:creationId xmlns:p14="http://schemas.microsoft.com/office/powerpoint/2010/main" val="1782870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A5D792-5285-4722-861C-22F237C988F4}"/>
              </a:ext>
            </a:extLst>
          </p:cNvPr>
          <p:cNvSpPr>
            <a:spLocks noGrp="1"/>
          </p:cNvSpPr>
          <p:nvPr>
            <p:ph type="dt" sz="half" idx="10"/>
          </p:nvPr>
        </p:nvSpPr>
        <p:spPr/>
        <p:txBody>
          <a:bodyPr/>
          <a:lstStyle/>
          <a:p>
            <a:fld id="{414CD9D5-B2EB-43CE-88E5-1D4D39E23784}" type="datetimeFigureOut">
              <a:rPr lang="en-US" smtClean="0"/>
              <a:t>1/16/2018</a:t>
            </a:fld>
            <a:endParaRPr lang="en-US"/>
          </a:p>
        </p:txBody>
      </p:sp>
      <p:sp>
        <p:nvSpPr>
          <p:cNvPr id="3" name="Footer Placeholder 2">
            <a:extLst>
              <a:ext uri="{FF2B5EF4-FFF2-40B4-BE49-F238E27FC236}">
                <a16:creationId xmlns:a16="http://schemas.microsoft.com/office/drawing/2014/main" id="{5300BAE0-2C75-4CA8-93FD-3CAC8424C1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1D0D6E-1B81-466F-8B41-0DD27F645CD3}"/>
              </a:ext>
            </a:extLst>
          </p:cNvPr>
          <p:cNvSpPr>
            <a:spLocks noGrp="1"/>
          </p:cNvSpPr>
          <p:nvPr>
            <p:ph type="sldNum" sz="quarter" idx="12"/>
          </p:nvPr>
        </p:nvSpPr>
        <p:spPr/>
        <p:txBody>
          <a:bodyPr/>
          <a:lstStyle/>
          <a:p>
            <a:fld id="{13E8C9A3-24CD-4B36-95D6-CEC0C11D31EE}" type="slidenum">
              <a:rPr lang="en-US" smtClean="0"/>
              <a:t>‹#›</a:t>
            </a:fld>
            <a:endParaRPr lang="en-US"/>
          </a:p>
        </p:txBody>
      </p:sp>
    </p:spTree>
    <p:extLst>
      <p:ext uri="{BB962C8B-B14F-4D97-AF65-F5344CB8AC3E}">
        <p14:creationId xmlns:p14="http://schemas.microsoft.com/office/powerpoint/2010/main" val="415932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2C76E-86BF-4484-9E00-BC38670A75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F7F132-37D4-4CCE-9CAF-B9D0CF0E31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13AB6C-AB1E-4174-B821-8C3E0DA84F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40E6074-68B6-4C42-B6C8-6CC79AB1D95E}"/>
              </a:ext>
            </a:extLst>
          </p:cNvPr>
          <p:cNvSpPr>
            <a:spLocks noGrp="1"/>
          </p:cNvSpPr>
          <p:nvPr>
            <p:ph type="dt" sz="half" idx="10"/>
          </p:nvPr>
        </p:nvSpPr>
        <p:spPr/>
        <p:txBody>
          <a:bodyPr/>
          <a:lstStyle/>
          <a:p>
            <a:fld id="{414CD9D5-B2EB-43CE-88E5-1D4D39E23784}" type="datetimeFigureOut">
              <a:rPr lang="en-US" smtClean="0"/>
              <a:t>1/16/2018</a:t>
            </a:fld>
            <a:endParaRPr lang="en-US"/>
          </a:p>
        </p:txBody>
      </p:sp>
      <p:sp>
        <p:nvSpPr>
          <p:cNvPr id="6" name="Footer Placeholder 5">
            <a:extLst>
              <a:ext uri="{FF2B5EF4-FFF2-40B4-BE49-F238E27FC236}">
                <a16:creationId xmlns:a16="http://schemas.microsoft.com/office/drawing/2014/main" id="{7F6542EE-BDB3-472E-B305-7158129483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7E792D-F1BC-47D6-9B72-C68C6A931BFC}"/>
              </a:ext>
            </a:extLst>
          </p:cNvPr>
          <p:cNvSpPr>
            <a:spLocks noGrp="1"/>
          </p:cNvSpPr>
          <p:nvPr>
            <p:ph type="sldNum" sz="quarter" idx="12"/>
          </p:nvPr>
        </p:nvSpPr>
        <p:spPr/>
        <p:txBody>
          <a:bodyPr/>
          <a:lstStyle/>
          <a:p>
            <a:fld id="{13E8C9A3-24CD-4B36-95D6-CEC0C11D31EE}" type="slidenum">
              <a:rPr lang="en-US" smtClean="0"/>
              <a:t>‹#›</a:t>
            </a:fld>
            <a:endParaRPr lang="en-US"/>
          </a:p>
        </p:txBody>
      </p:sp>
    </p:spTree>
    <p:extLst>
      <p:ext uri="{BB962C8B-B14F-4D97-AF65-F5344CB8AC3E}">
        <p14:creationId xmlns:p14="http://schemas.microsoft.com/office/powerpoint/2010/main" val="2703514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A6A0A-FEDC-492D-A941-2B78775B30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4A0833-8C62-462A-9C03-C7DD234428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3AA95D-B1C1-49D2-A4A8-C33BD45732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3EC3AF7-D49C-4E76-944C-63D0D4180C5F}"/>
              </a:ext>
            </a:extLst>
          </p:cNvPr>
          <p:cNvSpPr>
            <a:spLocks noGrp="1"/>
          </p:cNvSpPr>
          <p:nvPr>
            <p:ph type="dt" sz="half" idx="10"/>
          </p:nvPr>
        </p:nvSpPr>
        <p:spPr/>
        <p:txBody>
          <a:bodyPr/>
          <a:lstStyle/>
          <a:p>
            <a:fld id="{414CD9D5-B2EB-43CE-88E5-1D4D39E23784}" type="datetimeFigureOut">
              <a:rPr lang="en-US" smtClean="0"/>
              <a:t>1/16/2018</a:t>
            </a:fld>
            <a:endParaRPr lang="en-US"/>
          </a:p>
        </p:txBody>
      </p:sp>
      <p:sp>
        <p:nvSpPr>
          <p:cNvPr id="6" name="Footer Placeholder 5">
            <a:extLst>
              <a:ext uri="{FF2B5EF4-FFF2-40B4-BE49-F238E27FC236}">
                <a16:creationId xmlns:a16="http://schemas.microsoft.com/office/drawing/2014/main" id="{C77E20F1-A678-404F-A310-EC7BDF898B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8D4EBB-C16A-4317-B25E-0D161594B79D}"/>
              </a:ext>
            </a:extLst>
          </p:cNvPr>
          <p:cNvSpPr>
            <a:spLocks noGrp="1"/>
          </p:cNvSpPr>
          <p:nvPr>
            <p:ph type="sldNum" sz="quarter" idx="12"/>
          </p:nvPr>
        </p:nvSpPr>
        <p:spPr/>
        <p:txBody>
          <a:bodyPr/>
          <a:lstStyle/>
          <a:p>
            <a:fld id="{13E8C9A3-24CD-4B36-95D6-CEC0C11D31EE}" type="slidenum">
              <a:rPr lang="en-US" smtClean="0"/>
              <a:t>‹#›</a:t>
            </a:fld>
            <a:endParaRPr lang="en-US"/>
          </a:p>
        </p:txBody>
      </p:sp>
    </p:spTree>
    <p:extLst>
      <p:ext uri="{BB962C8B-B14F-4D97-AF65-F5344CB8AC3E}">
        <p14:creationId xmlns:p14="http://schemas.microsoft.com/office/powerpoint/2010/main" val="2020898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D893C7-B18A-4E07-B78C-F3F187BB6B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02D72D-F947-458F-9375-51849DACEB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5B160F-21C3-44E1-A705-1B731E5DD4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4CD9D5-B2EB-43CE-88E5-1D4D39E23784}" type="datetimeFigureOut">
              <a:rPr lang="en-US" smtClean="0"/>
              <a:t>1/16/2018</a:t>
            </a:fld>
            <a:endParaRPr lang="en-US"/>
          </a:p>
        </p:txBody>
      </p:sp>
      <p:sp>
        <p:nvSpPr>
          <p:cNvPr id="5" name="Footer Placeholder 4">
            <a:extLst>
              <a:ext uri="{FF2B5EF4-FFF2-40B4-BE49-F238E27FC236}">
                <a16:creationId xmlns:a16="http://schemas.microsoft.com/office/drawing/2014/main" id="{27FE029D-5E6E-4858-B1A4-CAAA040B8C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0ED7ECD-84D3-465D-8836-2BAD050F3C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E8C9A3-24CD-4B36-95D6-CEC0C11D31EE}" type="slidenum">
              <a:rPr lang="en-US" smtClean="0"/>
              <a:t>‹#›</a:t>
            </a:fld>
            <a:endParaRPr lang="en-US"/>
          </a:p>
        </p:txBody>
      </p:sp>
    </p:spTree>
    <p:extLst>
      <p:ext uri="{BB962C8B-B14F-4D97-AF65-F5344CB8AC3E}">
        <p14:creationId xmlns:p14="http://schemas.microsoft.com/office/powerpoint/2010/main" val="1339417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57.png"/></Relationships>
</file>

<file path=ppt/slides/_rels/slide1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60.png"/></Relationships>
</file>

<file path=ppt/slides/_rels/slide1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71.png"/><Relationship Id="rId1" Type="http://schemas.openxmlformats.org/officeDocument/2006/relationships/slideLayout" Target="../slideLayouts/slideLayout4.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6.png"/><Relationship Id="rId3" Type="http://schemas.openxmlformats.org/officeDocument/2006/relationships/image" Target="../media/image80.png"/><Relationship Id="rId7" Type="http://schemas.openxmlformats.org/officeDocument/2006/relationships/image" Target="../media/image21.png"/><Relationship Id="rId12" Type="http://schemas.openxmlformats.org/officeDocument/2006/relationships/image" Target="../media/image8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84.png"/><Relationship Id="rId5" Type="http://schemas.openxmlformats.org/officeDocument/2006/relationships/image" Target="../media/image5.png"/><Relationship Id="rId15" Type="http://schemas.openxmlformats.org/officeDocument/2006/relationships/image" Target="../media/image88.png"/><Relationship Id="rId10" Type="http://schemas.openxmlformats.org/officeDocument/2006/relationships/image" Target="../media/image83.png"/><Relationship Id="rId4" Type="http://schemas.openxmlformats.org/officeDocument/2006/relationships/image" Target="../media/image4.png"/><Relationship Id="rId9" Type="http://schemas.openxmlformats.org/officeDocument/2006/relationships/image" Target="../media/image82.png"/><Relationship Id="rId14" Type="http://schemas.openxmlformats.org/officeDocument/2006/relationships/image" Target="../media/image87.png"/></Relationships>
</file>

<file path=ppt/slides/_rels/slide2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92.png"/><Relationship Id="rId4" Type="http://schemas.openxmlformats.org/officeDocument/2006/relationships/image" Target="../media/image9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6.png"/></Relationships>
</file>

<file path=ppt/slides/_rels/slide3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2.xml"/><Relationship Id="rId5" Type="http://schemas.openxmlformats.org/officeDocument/2006/relationships/image" Target="../media/image102.png"/><Relationship Id="rId4" Type="http://schemas.openxmlformats.org/officeDocument/2006/relationships/image" Target="../media/image9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05.emf"/><Relationship Id="rId2" Type="http://schemas.openxmlformats.org/officeDocument/2006/relationships/image" Target="../media/image104.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10.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24.png"/><Relationship Id="rId5" Type="http://schemas.openxmlformats.org/officeDocument/2006/relationships/image" Target="../media/image19.png"/><Relationship Id="rId10"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5.png"/><Relationship Id="rId10" Type="http://schemas.openxmlformats.org/officeDocument/2006/relationships/image" Target="../media/image28.png"/><Relationship Id="rId4" Type="http://schemas.openxmlformats.org/officeDocument/2006/relationships/image" Target="../media/image19.pn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E381E-5D56-425F-B3ED-A8D7BA811A19}"/>
              </a:ext>
            </a:extLst>
          </p:cNvPr>
          <p:cNvSpPr>
            <a:spLocks noGrp="1"/>
          </p:cNvSpPr>
          <p:nvPr>
            <p:ph type="ctrTitle"/>
          </p:nvPr>
        </p:nvSpPr>
        <p:spPr/>
        <p:txBody>
          <a:bodyPr>
            <a:normAutofit fontScale="90000"/>
          </a:bodyPr>
          <a:lstStyle/>
          <a:p>
            <a:r>
              <a:rPr lang="en-US" dirty="0"/>
              <a:t>Web-based Mixed Synthesis of Planar Four-bar Mechanisms</a:t>
            </a:r>
          </a:p>
        </p:txBody>
      </p:sp>
      <p:sp>
        <p:nvSpPr>
          <p:cNvPr id="3" name="Subtitle 2">
            <a:extLst>
              <a:ext uri="{FF2B5EF4-FFF2-40B4-BE49-F238E27FC236}">
                <a16:creationId xmlns:a16="http://schemas.microsoft.com/office/drawing/2014/main" id="{F3DFFAAB-1F16-4418-B750-95651755BB06}"/>
              </a:ext>
            </a:extLst>
          </p:cNvPr>
          <p:cNvSpPr>
            <a:spLocks noGrp="1"/>
          </p:cNvSpPr>
          <p:nvPr>
            <p:ph type="subTitle" idx="1"/>
          </p:nvPr>
        </p:nvSpPr>
        <p:spPr/>
        <p:txBody>
          <a:bodyPr/>
          <a:lstStyle/>
          <a:p>
            <a:r>
              <a:rPr lang="en-US" dirty="0"/>
              <a:t>By</a:t>
            </a:r>
          </a:p>
          <a:p>
            <a:r>
              <a:rPr lang="en-US" dirty="0"/>
              <a:t>Shashank Sharma</a:t>
            </a:r>
          </a:p>
        </p:txBody>
      </p:sp>
    </p:spTree>
    <p:extLst>
      <p:ext uri="{BB962C8B-B14F-4D97-AF65-F5344CB8AC3E}">
        <p14:creationId xmlns:p14="http://schemas.microsoft.com/office/powerpoint/2010/main" val="3950734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22E8F-00E5-4F1A-94A3-11E8B4D88D9B}"/>
              </a:ext>
            </a:extLst>
          </p:cNvPr>
          <p:cNvSpPr>
            <a:spLocks noGrp="1"/>
          </p:cNvSpPr>
          <p:nvPr>
            <p:ph type="title"/>
          </p:nvPr>
        </p:nvSpPr>
        <p:spPr/>
        <p:txBody>
          <a:bodyPr/>
          <a:lstStyle/>
          <a:p>
            <a:r>
              <a:rPr lang="en-US" dirty="0"/>
              <a:t>Review: Fourier based Path Synthesis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E0D7093-8B3E-472B-99C9-47113A4BD0F1}"/>
                  </a:ext>
                </a:extLst>
              </p:cNvPr>
              <p:cNvSpPr>
                <a:spLocks noGrp="1"/>
              </p:cNvSpPr>
              <p:nvPr>
                <p:ph idx="1"/>
              </p:nvPr>
            </p:nvSpPr>
            <p:spPr>
              <a:xfrm>
                <a:off x="838200" y="1825625"/>
                <a:ext cx="10515600" cy="4351338"/>
              </a:xfrm>
            </p:spPr>
            <p:txBody>
              <a:bodyPr>
                <a:normAutofit fontScale="62500" lnSpcReduction="20000"/>
              </a:bodyPr>
              <a:lstStyle/>
              <a:p>
                <a:r>
                  <a:rPr lang="en-US" dirty="0"/>
                  <a:t>Mechanism design space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𝑆</m:t>
                    </m:r>
                    <m:r>
                      <a:rPr lang="en-US" i="1" dirty="0" smtClean="0">
                        <a:latin typeface="Cambria Math" panose="02040503050406030204" pitchFamily="18" charset="0"/>
                      </a:rPr>
                      <m:t>)</m:t>
                    </m:r>
                  </m:oMath>
                </a14:m>
                <a:r>
                  <a:rPr lang="en-US" dirty="0"/>
                  <a:t> contain ten parameter </a:t>
                </a:r>
              </a:p>
              <a:p>
                <a:endParaRPr lang="en-US" dirty="0"/>
              </a:p>
              <a:p>
                <a:r>
                  <a:rPr lang="en-US" dirty="0"/>
                  <a:t>Dimensionality of optimization problem can be reduced by splitting this set into two sets if the parameters are rewritten as following</a:t>
                </a:r>
              </a:p>
              <a:p>
                <a:endParaRPr lang="en-US" dirty="0"/>
              </a:p>
              <a:p>
                <a:endParaRPr lang="en-US" dirty="0"/>
              </a:p>
              <a:p>
                <a:r>
                  <a:rPr lang="en-US" dirty="0"/>
                  <a:t>First solve for		        then for  </a:t>
                </a:r>
              </a:p>
              <a:p>
                <a:r>
                  <a:rPr lang="en-US" dirty="0"/>
                  <a:t>All Fourier descriptors except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𝑃</m:t>
                        </m:r>
                      </m:e>
                      <m:sub>
                        <m:r>
                          <a:rPr lang="en-US" b="0" i="1" dirty="0" smtClean="0">
                            <a:latin typeface="Cambria Math" panose="02040503050406030204" pitchFamily="18" charset="0"/>
                          </a:rPr>
                          <m:t>0</m:t>
                        </m:r>
                      </m:sub>
                    </m:sSub>
                  </m:oMath>
                </a14:m>
                <a:r>
                  <a:rPr lang="en-US" dirty="0"/>
                  <a:t> and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𝑃</m:t>
                        </m:r>
                      </m:e>
                      <m:sub>
                        <m:r>
                          <a:rPr lang="en-US" b="0" i="1" dirty="0" smtClean="0">
                            <a:latin typeface="Cambria Math" panose="02040503050406030204" pitchFamily="18" charset="0"/>
                          </a:rPr>
                          <m:t>1</m:t>
                        </m:r>
                      </m:sub>
                    </m:sSub>
                  </m:oMath>
                </a14:m>
                <a:r>
                  <a:rPr lang="en-US" dirty="0"/>
                  <a:t> are fitted using the least square minimization objective function</a:t>
                </a:r>
              </a:p>
              <a:p>
                <a:endParaRPr lang="en-US" dirty="0"/>
              </a:p>
              <a:p>
                <a:endParaRPr lang="en-US" dirty="0"/>
              </a:p>
              <a:p>
                <a:r>
                  <a:rPr lang="en-US" dirty="0"/>
                  <a:t>This function can be minimized w.r.t 		       using the relationship</a:t>
                </a:r>
              </a:p>
              <a:p>
                <a:endParaRPr lang="en-US" dirty="0"/>
              </a:p>
              <a:p>
                <a:endParaRPr lang="en-US" dirty="0"/>
              </a:p>
              <a:p>
                <a:r>
                  <a:rPr lang="en-US" dirty="0"/>
                  <a:t>Thus, a Four-dimensional minimization problem is achieved.</a:t>
                </a:r>
              </a:p>
            </p:txBody>
          </p:sp>
        </mc:Choice>
        <mc:Fallback xmlns="">
          <p:sp>
            <p:nvSpPr>
              <p:cNvPr id="3" name="Content Placeholder 2">
                <a:extLst>
                  <a:ext uri="{FF2B5EF4-FFF2-40B4-BE49-F238E27FC236}">
                    <a16:creationId xmlns:a16="http://schemas.microsoft.com/office/drawing/2014/main" id="{7E0D7093-8B3E-472B-99C9-47113A4BD0F1}"/>
                  </a:ext>
                </a:extLst>
              </p:cNvPr>
              <p:cNvSpPr>
                <a:spLocks noGrp="1" noRot="1" noChangeAspect="1" noMove="1" noResize="1" noEditPoints="1" noAdjustHandles="1" noChangeArrowheads="1" noChangeShapeType="1" noTextEdit="1"/>
              </p:cNvSpPr>
              <p:nvPr>
                <p:ph idx="1"/>
              </p:nvPr>
            </p:nvSpPr>
            <p:spPr>
              <a:xfrm>
                <a:off x="838200" y="1825625"/>
                <a:ext cx="10515600" cy="4351338"/>
              </a:xfrm>
              <a:blipFill>
                <a:blip r:embed="rId3"/>
                <a:stretch>
                  <a:fillRect l="-406" t="-2241" b="-1401"/>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C47418F6-74E3-4CCC-B5CA-6E164DA43662}"/>
              </a:ext>
            </a:extLst>
          </p:cNvPr>
          <p:cNvPicPr>
            <a:picLocks noChangeAspect="1"/>
          </p:cNvPicPr>
          <p:nvPr/>
        </p:nvPicPr>
        <p:blipFill>
          <a:blip r:embed="rId4"/>
          <a:stretch>
            <a:fillRect/>
          </a:stretch>
        </p:blipFill>
        <p:spPr>
          <a:xfrm>
            <a:off x="5866727" y="1678509"/>
            <a:ext cx="2848822" cy="569764"/>
          </a:xfrm>
          <a:prstGeom prst="rect">
            <a:avLst/>
          </a:prstGeom>
        </p:spPr>
      </p:pic>
      <p:pic>
        <p:nvPicPr>
          <p:cNvPr id="5" name="Picture 4">
            <a:extLst>
              <a:ext uri="{FF2B5EF4-FFF2-40B4-BE49-F238E27FC236}">
                <a16:creationId xmlns:a16="http://schemas.microsoft.com/office/drawing/2014/main" id="{C3DE3D9F-1DD1-4050-8241-DD8F94AF048E}"/>
              </a:ext>
            </a:extLst>
          </p:cNvPr>
          <p:cNvPicPr>
            <a:picLocks noChangeAspect="1"/>
          </p:cNvPicPr>
          <p:nvPr/>
        </p:nvPicPr>
        <p:blipFill>
          <a:blip r:embed="rId5"/>
          <a:stretch>
            <a:fillRect/>
          </a:stretch>
        </p:blipFill>
        <p:spPr>
          <a:xfrm>
            <a:off x="2758330" y="2949310"/>
            <a:ext cx="2870740" cy="525936"/>
          </a:xfrm>
          <a:prstGeom prst="rect">
            <a:avLst/>
          </a:prstGeom>
        </p:spPr>
      </p:pic>
      <p:pic>
        <p:nvPicPr>
          <p:cNvPr id="6" name="Picture 5">
            <a:extLst>
              <a:ext uri="{FF2B5EF4-FFF2-40B4-BE49-F238E27FC236}">
                <a16:creationId xmlns:a16="http://schemas.microsoft.com/office/drawing/2014/main" id="{8AC91F07-4052-4738-80E2-74027BA16257}"/>
              </a:ext>
            </a:extLst>
          </p:cNvPr>
          <p:cNvPicPr>
            <a:picLocks noChangeAspect="1"/>
          </p:cNvPicPr>
          <p:nvPr/>
        </p:nvPicPr>
        <p:blipFill>
          <a:blip r:embed="rId6"/>
          <a:stretch>
            <a:fillRect/>
          </a:stretch>
        </p:blipFill>
        <p:spPr>
          <a:xfrm>
            <a:off x="6259726" y="3088099"/>
            <a:ext cx="2731940" cy="248358"/>
          </a:xfrm>
          <a:prstGeom prst="rect">
            <a:avLst/>
          </a:prstGeom>
        </p:spPr>
      </p:pic>
      <p:pic>
        <p:nvPicPr>
          <p:cNvPr id="7" name="Picture 6">
            <a:extLst>
              <a:ext uri="{FF2B5EF4-FFF2-40B4-BE49-F238E27FC236}">
                <a16:creationId xmlns:a16="http://schemas.microsoft.com/office/drawing/2014/main" id="{91D89D5F-4EBD-4EF6-B90F-6508649A8553}"/>
              </a:ext>
            </a:extLst>
          </p:cNvPr>
          <p:cNvPicPr>
            <a:picLocks noChangeAspect="1"/>
          </p:cNvPicPr>
          <p:nvPr/>
        </p:nvPicPr>
        <p:blipFill rotWithShape="1">
          <a:blip r:embed="rId7"/>
          <a:srcRect t="9738" b="9772"/>
          <a:stretch/>
        </p:blipFill>
        <p:spPr>
          <a:xfrm>
            <a:off x="2488270" y="3563612"/>
            <a:ext cx="1439024" cy="305736"/>
          </a:xfrm>
          <a:prstGeom prst="rect">
            <a:avLst/>
          </a:prstGeom>
        </p:spPr>
      </p:pic>
      <p:pic>
        <p:nvPicPr>
          <p:cNvPr id="8" name="Picture 7">
            <a:extLst>
              <a:ext uri="{FF2B5EF4-FFF2-40B4-BE49-F238E27FC236}">
                <a16:creationId xmlns:a16="http://schemas.microsoft.com/office/drawing/2014/main" id="{B9FA73A0-FCE6-462D-A8A9-03EADB002527}"/>
              </a:ext>
            </a:extLst>
          </p:cNvPr>
          <p:cNvPicPr>
            <a:picLocks noChangeAspect="1"/>
          </p:cNvPicPr>
          <p:nvPr/>
        </p:nvPicPr>
        <p:blipFill>
          <a:blip r:embed="rId8"/>
          <a:stretch>
            <a:fillRect/>
          </a:stretch>
        </p:blipFill>
        <p:spPr>
          <a:xfrm>
            <a:off x="4953110" y="3627925"/>
            <a:ext cx="1037272" cy="219140"/>
          </a:xfrm>
          <a:prstGeom prst="rect">
            <a:avLst/>
          </a:prstGeom>
        </p:spPr>
      </p:pic>
      <p:pic>
        <p:nvPicPr>
          <p:cNvPr id="9" name="Picture 8">
            <a:extLst>
              <a:ext uri="{FF2B5EF4-FFF2-40B4-BE49-F238E27FC236}">
                <a16:creationId xmlns:a16="http://schemas.microsoft.com/office/drawing/2014/main" id="{B0FB1407-A547-4448-8781-37334BFB51B5}"/>
              </a:ext>
            </a:extLst>
          </p:cNvPr>
          <p:cNvPicPr>
            <a:picLocks noChangeAspect="1"/>
          </p:cNvPicPr>
          <p:nvPr/>
        </p:nvPicPr>
        <p:blipFill>
          <a:blip r:embed="rId9"/>
          <a:stretch>
            <a:fillRect/>
          </a:stretch>
        </p:blipFill>
        <p:spPr>
          <a:xfrm>
            <a:off x="3798046" y="4292569"/>
            <a:ext cx="2461680" cy="474804"/>
          </a:xfrm>
          <a:prstGeom prst="rect">
            <a:avLst/>
          </a:prstGeom>
        </p:spPr>
      </p:pic>
      <p:pic>
        <p:nvPicPr>
          <p:cNvPr id="10" name="Picture 9">
            <a:extLst>
              <a:ext uri="{FF2B5EF4-FFF2-40B4-BE49-F238E27FC236}">
                <a16:creationId xmlns:a16="http://schemas.microsoft.com/office/drawing/2014/main" id="{890DED3A-2C51-46CB-ABF8-3EBD2A4EBB8D}"/>
              </a:ext>
            </a:extLst>
          </p:cNvPr>
          <p:cNvPicPr>
            <a:picLocks noChangeAspect="1"/>
          </p:cNvPicPr>
          <p:nvPr/>
        </p:nvPicPr>
        <p:blipFill rotWithShape="1">
          <a:blip r:embed="rId10"/>
          <a:srcRect/>
          <a:stretch/>
        </p:blipFill>
        <p:spPr>
          <a:xfrm>
            <a:off x="4696094" y="4827664"/>
            <a:ext cx="1029958" cy="350624"/>
          </a:xfrm>
          <a:prstGeom prst="rect">
            <a:avLst/>
          </a:prstGeom>
        </p:spPr>
      </p:pic>
      <p:pic>
        <p:nvPicPr>
          <p:cNvPr id="11" name="Picture 10">
            <a:extLst>
              <a:ext uri="{FF2B5EF4-FFF2-40B4-BE49-F238E27FC236}">
                <a16:creationId xmlns:a16="http://schemas.microsoft.com/office/drawing/2014/main" id="{BC096178-D54C-40CE-BFF2-B098D14E7D31}"/>
              </a:ext>
            </a:extLst>
          </p:cNvPr>
          <p:cNvPicPr>
            <a:picLocks noChangeAspect="1"/>
          </p:cNvPicPr>
          <p:nvPr/>
        </p:nvPicPr>
        <p:blipFill>
          <a:blip r:embed="rId11"/>
          <a:stretch>
            <a:fillRect/>
          </a:stretch>
        </p:blipFill>
        <p:spPr>
          <a:xfrm>
            <a:off x="3962042" y="5235380"/>
            <a:ext cx="2206012" cy="525936"/>
          </a:xfrm>
          <a:prstGeom prst="rect">
            <a:avLst/>
          </a:prstGeom>
        </p:spPr>
      </p:pic>
    </p:spTree>
    <p:extLst>
      <p:ext uri="{BB962C8B-B14F-4D97-AF65-F5344CB8AC3E}">
        <p14:creationId xmlns:p14="http://schemas.microsoft.com/office/powerpoint/2010/main" val="2414046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1863D-4605-4C65-8479-719EC5107613}"/>
              </a:ext>
            </a:extLst>
          </p:cNvPr>
          <p:cNvSpPr>
            <a:spLocks noGrp="1"/>
          </p:cNvSpPr>
          <p:nvPr>
            <p:ph type="title"/>
          </p:nvPr>
        </p:nvSpPr>
        <p:spPr/>
        <p:txBody>
          <a:bodyPr/>
          <a:lstStyle/>
          <a:p>
            <a:r>
              <a:rPr lang="en-US" dirty="0"/>
              <a:t>Review: Fourier based Path Synthesis</a:t>
            </a:r>
          </a:p>
        </p:txBody>
      </p:sp>
      <p:sp>
        <p:nvSpPr>
          <p:cNvPr id="3" name="Content Placeholder 2">
            <a:extLst>
              <a:ext uri="{FF2B5EF4-FFF2-40B4-BE49-F238E27FC236}">
                <a16:creationId xmlns:a16="http://schemas.microsoft.com/office/drawing/2014/main" id="{45BD051C-8375-4380-9D1E-73942CB9E9EF}"/>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43740974-4270-4D86-9E65-D33E0D22629C}"/>
              </a:ext>
            </a:extLst>
          </p:cNvPr>
          <p:cNvPicPr>
            <a:picLocks noChangeAspect="1"/>
          </p:cNvPicPr>
          <p:nvPr/>
        </p:nvPicPr>
        <p:blipFill>
          <a:blip r:embed="rId2"/>
          <a:stretch>
            <a:fillRect/>
          </a:stretch>
        </p:blipFill>
        <p:spPr>
          <a:xfrm>
            <a:off x="2052739" y="1690688"/>
            <a:ext cx="7639050" cy="4686300"/>
          </a:xfrm>
          <a:prstGeom prst="rect">
            <a:avLst/>
          </a:prstGeom>
        </p:spPr>
      </p:pic>
    </p:spTree>
    <p:extLst>
      <p:ext uri="{BB962C8B-B14F-4D97-AF65-F5344CB8AC3E}">
        <p14:creationId xmlns:p14="http://schemas.microsoft.com/office/powerpoint/2010/main" val="1745426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1C4212-F5C9-4772-9750-FE21761F2375}"/>
              </a:ext>
            </a:extLst>
          </p:cNvPr>
          <p:cNvPicPr>
            <a:picLocks noChangeAspect="1"/>
          </p:cNvPicPr>
          <p:nvPr/>
        </p:nvPicPr>
        <p:blipFill rotWithShape="1">
          <a:blip r:embed="rId3">
            <a:extLst>
              <a:ext uri="{28A0092B-C50C-407E-A947-70E740481C1C}">
                <a14:useLocalDpi xmlns:a14="http://schemas.microsoft.com/office/drawing/2010/main" val="0"/>
              </a:ext>
            </a:extLst>
          </a:blip>
          <a:srcRect l="9319" t="5695" r="17981" b="24464"/>
          <a:stretch/>
        </p:blipFill>
        <p:spPr>
          <a:xfrm>
            <a:off x="6840414" y="138553"/>
            <a:ext cx="4994031" cy="2260173"/>
          </a:xfrm>
          <a:prstGeom prst="rect">
            <a:avLst/>
          </a:prstGeom>
        </p:spPr>
      </p:pic>
      <p:sp>
        <p:nvSpPr>
          <p:cNvPr id="2" name="Title 1">
            <a:extLst>
              <a:ext uri="{FF2B5EF4-FFF2-40B4-BE49-F238E27FC236}">
                <a16:creationId xmlns:a16="http://schemas.microsoft.com/office/drawing/2014/main" id="{0300B388-4E3B-4F93-91AE-26C7C1A1885E}"/>
              </a:ext>
            </a:extLst>
          </p:cNvPr>
          <p:cNvSpPr>
            <a:spLocks noGrp="1"/>
          </p:cNvSpPr>
          <p:nvPr>
            <p:ph type="title"/>
          </p:nvPr>
        </p:nvSpPr>
        <p:spPr/>
        <p:txBody>
          <a:bodyPr/>
          <a:lstStyle/>
          <a:p>
            <a:r>
              <a:rPr lang="en-US" dirty="0"/>
              <a:t>Optimal Fourier Curve fitting</a:t>
            </a:r>
          </a:p>
        </p:txBody>
      </p:sp>
      <p:sp>
        <p:nvSpPr>
          <p:cNvPr id="3" name="Content Placeholder 2">
            <a:extLst>
              <a:ext uri="{FF2B5EF4-FFF2-40B4-BE49-F238E27FC236}">
                <a16:creationId xmlns:a16="http://schemas.microsoft.com/office/drawing/2014/main" id="{903070EC-9369-4CD4-9307-21A143693DBA}"/>
              </a:ext>
            </a:extLst>
          </p:cNvPr>
          <p:cNvSpPr>
            <a:spLocks noGrp="1"/>
          </p:cNvSpPr>
          <p:nvPr>
            <p:ph idx="1"/>
          </p:nvPr>
        </p:nvSpPr>
        <p:spPr>
          <a:xfrm>
            <a:off x="838200" y="1825625"/>
            <a:ext cx="5545015" cy="4351338"/>
          </a:xfrm>
        </p:spPr>
        <p:txBody>
          <a:bodyPr>
            <a:normAutofit fontScale="70000" lnSpcReduction="20000"/>
          </a:bodyPr>
          <a:lstStyle/>
          <a:p>
            <a:r>
              <a:rPr lang="en-US" dirty="0"/>
              <a:t>In the discussed approach, uniform parameterization of Fourier parameter has been taken. This could result in unintentional task-paths.</a:t>
            </a:r>
          </a:p>
          <a:p>
            <a:r>
              <a:rPr lang="en-US" dirty="0"/>
              <a:t>We can do better!!</a:t>
            </a:r>
          </a:p>
          <a:p>
            <a:r>
              <a:rPr lang="en-US" dirty="0"/>
              <a:t>A new family of chord-length based Fourier parameterizations have been proposed where t is defined as</a:t>
            </a:r>
          </a:p>
          <a:p>
            <a:endParaRPr lang="en-US" dirty="0"/>
          </a:p>
          <a:p>
            <a:endParaRPr lang="en-US" dirty="0"/>
          </a:p>
          <a:p>
            <a:endParaRPr lang="en-US" dirty="0"/>
          </a:p>
          <a:p>
            <a:endParaRPr lang="en-US" dirty="0"/>
          </a:p>
          <a:p>
            <a:endParaRPr lang="en-US" dirty="0"/>
          </a:p>
          <a:p>
            <a:r>
              <a:rPr lang="en-US" dirty="0"/>
              <a:t>Many new task curves can be described using this parameterization.</a:t>
            </a:r>
          </a:p>
          <a:p>
            <a:endParaRPr lang="en-US" dirty="0"/>
          </a:p>
          <a:p>
            <a:endParaRPr lang="en-US" dirty="0"/>
          </a:p>
        </p:txBody>
      </p:sp>
      <p:pic>
        <p:nvPicPr>
          <p:cNvPr id="6" name="Picture 5">
            <a:extLst>
              <a:ext uri="{FF2B5EF4-FFF2-40B4-BE49-F238E27FC236}">
                <a16:creationId xmlns:a16="http://schemas.microsoft.com/office/drawing/2014/main" id="{B12FB6B5-7729-4CBD-A056-B9266DAF6159}"/>
              </a:ext>
            </a:extLst>
          </p:cNvPr>
          <p:cNvPicPr>
            <a:picLocks noChangeAspect="1"/>
          </p:cNvPicPr>
          <p:nvPr/>
        </p:nvPicPr>
        <p:blipFill>
          <a:blip r:embed="rId4"/>
          <a:stretch>
            <a:fillRect/>
          </a:stretch>
        </p:blipFill>
        <p:spPr>
          <a:xfrm>
            <a:off x="1592917" y="3762997"/>
            <a:ext cx="3837038" cy="672882"/>
          </a:xfrm>
          <a:prstGeom prst="rect">
            <a:avLst/>
          </a:prstGeom>
        </p:spPr>
      </p:pic>
      <p:pic>
        <p:nvPicPr>
          <p:cNvPr id="7" name="Picture 6">
            <a:extLst>
              <a:ext uri="{FF2B5EF4-FFF2-40B4-BE49-F238E27FC236}">
                <a16:creationId xmlns:a16="http://schemas.microsoft.com/office/drawing/2014/main" id="{F6A4820C-B9FD-4082-BB1F-33338567C319}"/>
              </a:ext>
            </a:extLst>
          </p:cNvPr>
          <p:cNvPicPr>
            <a:picLocks noChangeAspect="1"/>
          </p:cNvPicPr>
          <p:nvPr/>
        </p:nvPicPr>
        <p:blipFill>
          <a:blip r:embed="rId5"/>
          <a:stretch>
            <a:fillRect/>
          </a:stretch>
        </p:blipFill>
        <p:spPr>
          <a:xfrm>
            <a:off x="2220733" y="4434180"/>
            <a:ext cx="2170850" cy="1129484"/>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8D07ADE-5A15-46DF-B173-32ECCCCCBDEC}"/>
                  </a:ext>
                </a:extLst>
              </p:cNvPr>
              <p:cNvSpPr txBox="1"/>
              <p:nvPr/>
            </p:nvSpPr>
            <p:spPr>
              <a:xfrm>
                <a:off x="4470683" y="4451891"/>
                <a:ext cx="2233246" cy="523220"/>
              </a:xfrm>
              <a:prstGeom prst="rect">
                <a:avLst/>
              </a:prstGeom>
              <a:noFill/>
            </p:spPr>
            <p:txBody>
              <a:bodyPr wrap="square" rtlCol="0">
                <a:spAutoFit/>
              </a:bodyPr>
              <a:lstStyle/>
              <a:p>
                <a14:m>
                  <m:oMath xmlns:m="http://schemas.openxmlformats.org/officeDocument/2006/math">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𝐷</m:t>
                        </m:r>
                      </m:e>
                      <m:sub>
                        <m:r>
                          <a:rPr lang="en-US" sz="1400" b="0" i="1" dirty="0" smtClean="0">
                            <a:latin typeface="Cambria Math" panose="02040503050406030204" pitchFamily="18" charset="0"/>
                          </a:rPr>
                          <m:t>𝑖</m:t>
                        </m:r>
                      </m:sub>
                    </m:sSub>
                    <m:r>
                      <a:rPr lang="en-US" sz="1400" b="0" i="0" dirty="0" smtClean="0">
                        <a:latin typeface="Cambria Math" panose="02040503050406030204" pitchFamily="18" charset="0"/>
                      </a:rPr>
                      <m:t>− </m:t>
                    </m:r>
                  </m:oMath>
                </a14:m>
                <a:r>
                  <a:rPr lang="en-US" sz="1400" dirty="0"/>
                  <a:t>cumulative chordal distance till point </a:t>
                </a:r>
                <a14:m>
                  <m:oMath xmlns:m="http://schemas.openxmlformats.org/officeDocument/2006/math">
                    <m:r>
                      <a:rPr lang="en-US" sz="1400" i="1" dirty="0" smtClean="0">
                        <a:latin typeface="Cambria Math" panose="02040503050406030204" pitchFamily="18" charset="0"/>
                      </a:rPr>
                      <m:t>𝑖</m:t>
                    </m:r>
                  </m:oMath>
                </a14:m>
                <a:endParaRPr lang="en-US" dirty="0"/>
              </a:p>
            </p:txBody>
          </p:sp>
        </mc:Choice>
        <mc:Fallback xmlns="">
          <p:sp>
            <p:nvSpPr>
              <p:cNvPr id="8" name="TextBox 7">
                <a:extLst>
                  <a:ext uri="{FF2B5EF4-FFF2-40B4-BE49-F238E27FC236}">
                    <a16:creationId xmlns:a16="http://schemas.microsoft.com/office/drawing/2014/main" id="{48D07ADE-5A15-46DF-B173-32ECCCCCBDEC}"/>
                  </a:ext>
                </a:extLst>
              </p:cNvPr>
              <p:cNvSpPr txBox="1">
                <a:spLocks noRot="1" noChangeAspect="1" noMove="1" noResize="1" noEditPoints="1" noAdjustHandles="1" noChangeArrowheads="1" noChangeShapeType="1" noTextEdit="1"/>
              </p:cNvSpPr>
              <p:nvPr/>
            </p:nvSpPr>
            <p:spPr>
              <a:xfrm>
                <a:off x="4470683" y="4451891"/>
                <a:ext cx="2233246" cy="523220"/>
              </a:xfrm>
              <a:prstGeom prst="rect">
                <a:avLst/>
              </a:prstGeom>
              <a:blipFill>
                <a:blip r:embed="rId6"/>
                <a:stretch>
                  <a:fillRect l="-817" t="-1163" b="-116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D1C6E14-30EA-4D81-B1ED-1E32FAF262FE}"/>
                  </a:ext>
                </a:extLst>
              </p:cNvPr>
              <p:cNvSpPr txBox="1"/>
              <p:nvPr/>
            </p:nvSpPr>
            <p:spPr>
              <a:xfrm>
                <a:off x="4466089" y="4957527"/>
                <a:ext cx="2233246" cy="307777"/>
              </a:xfrm>
              <a:prstGeom prst="rect">
                <a:avLst/>
              </a:prstGeom>
              <a:noFill/>
            </p:spPr>
            <p:txBody>
              <a:bodyPr wrap="square" rtlCol="0">
                <a:spAutoFit/>
              </a:bodyPr>
              <a:lstStyle/>
              <a:p>
                <a14:m>
                  <m:oMath xmlns:m="http://schemas.openxmlformats.org/officeDocument/2006/math">
                    <m:r>
                      <m:rPr>
                        <m:sty m:val="p"/>
                      </m:rPr>
                      <a:rPr lang="en-US" sz="1400" b="0" i="0" dirty="0" smtClean="0">
                        <a:latin typeface="Cambria Math" panose="02040503050406030204" pitchFamily="18" charset="0"/>
                      </a:rPr>
                      <m:t>L</m:t>
                    </m:r>
                    <m:r>
                      <a:rPr lang="en-US" sz="1400" b="0" i="0" dirty="0" smtClean="0">
                        <a:latin typeface="Cambria Math" panose="02040503050406030204" pitchFamily="18" charset="0"/>
                      </a:rPr>
                      <m:t>− </m:t>
                    </m:r>
                  </m:oMath>
                </a14:m>
                <a:r>
                  <a:rPr lang="en-US" sz="1400" dirty="0"/>
                  <a:t>Total chordal distance</a:t>
                </a:r>
                <a:endParaRPr lang="en-US" dirty="0"/>
              </a:p>
            </p:txBody>
          </p:sp>
        </mc:Choice>
        <mc:Fallback xmlns="">
          <p:sp>
            <p:nvSpPr>
              <p:cNvPr id="9" name="TextBox 8">
                <a:extLst>
                  <a:ext uri="{FF2B5EF4-FFF2-40B4-BE49-F238E27FC236}">
                    <a16:creationId xmlns:a16="http://schemas.microsoft.com/office/drawing/2014/main" id="{9D1C6E14-30EA-4D81-B1ED-1E32FAF262FE}"/>
                  </a:ext>
                </a:extLst>
              </p:cNvPr>
              <p:cNvSpPr txBox="1">
                <a:spLocks noRot="1" noChangeAspect="1" noMove="1" noResize="1" noEditPoints="1" noAdjustHandles="1" noChangeArrowheads="1" noChangeShapeType="1" noTextEdit="1"/>
              </p:cNvSpPr>
              <p:nvPr/>
            </p:nvSpPr>
            <p:spPr>
              <a:xfrm>
                <a:off x="4466089" y="4957527"/>
                <a:ext cx="2233246" cy="307777"/>
              </a:xfrm>
              <a:prstGeom prst="rect">
                <a:avLst/>
              </a:prstGeom>
              <a:blipFill>
                <a:blip r:embed="rId7"/>
                <a:stretch>
                  <a:fillRect t="-3922"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E4201C8-9FAF-4D59-BBD8-D65D27D6CBBC}"/>
                  </a:ext>
                </a:extLst>
              </p:cNvPr>
              <p:cNvSpPr txBox="1"/>
              <p:nvPr/>
            </p:nvSpPr>
            <p:spPr>
              <a:xfrm>
                <a:off x="4466089" y="5255887"/>
                <a:ext cx="2233246" cy="307777"/>
              </a:xfrm>
              <a:prstGeom prst="rect">
                <a:avLst/>
              </a:prstGeom>
              <a:noFill/>
            </p:spPr>
            <p:txBody>
              <a:bodyPr wrap="square" rtlCol="0">
                <a:spAutoFit/>
              </a:bodyPr>
              <a:lstStyle/>
              <a:p>
                <a14:m>
                  <m:oMath xmlns:m="http://schemas.openxmlformats.org/officeDocument/2006/math">
                    <m:r>
                      <m:rPr>
                        <m:sty m:val="p"/>
                      </m:rPr>
                      <a:rPr lang="el-GR" sz="1400" b="0" i="1" dirty="0" smtClean="0">
                        <a:latin typeface="Cambria Math" panose="02040503050406030204" pitchFamily="18" charset="0"/>
                        <a:ea typeface="Cambria Math" panose="02040503050406030204" pitchFamily="18" charset="0"/>
                      </a:rPr>
                      <m:t>α</m:t>
                    </m:r>
                    <m:r>
                      <a:rPr lang="en-US" sz="1400" b="0" i="0" dirty="0" smtClean="0">
                        <a:latin typeface="Cambria Math" panose="02040503050406030204" pitchFamily="18" charset="0"/>
                      </a:rPr>
                      <m:t>− </m:t>
                    </m:r>
                  </m:oMath>
                </a14:m>
                <a:r>
                  <a:rPr lang="en-US" sz="1400" dirty="0"/>
                  <a:t>Parameter</a:t>
                </a:r>
                <a:endParaRPr lang="en-US" dirty="0"/>
              </a:p>
            </p:txBody>
          </p:sp>
        </mc:Choice>
        <mc:Fallback xmlns="">
          <p:sp>
            <p:nvSpPr>
              <p:cNvPr id="10" name="TextBox 9">
                <a:extLst>
                  <a:ext uri="{FF2B5EF4-FFF2-40B4-BE49-F238E27FC236}">
                    <a16:creationId xmlns:a16="http://schemas.microsoft.com/office/drawing/2014/main" id="{BE4201C8-9FAF-4D59-BBD8-D65D27D6CBBC}"/>
                  </a:ext>
                </a:extLst>
              </p:cNvPr>
              <p:cNvSpPr txBox="1">
                <a:spLocks noRot="1" noChangeAspect="1" noMove="1" noResize="1" noEditPoints="1" noAdjustHandles="1" noChangeArrowheads="1" noChangeShapeType="1" noTextEdit="1"/>
              </p:cNvSpPr>
              <p:nvPr/>
            </p:nvSpPr>
            <p:spPr>
              <a:xfrm>
                <a:off x="4466089" y="5255887"/>
                <a:ext cx="2233246" cy="307777"/>
              </a:xfrm>
              <a:prstGeom prst="rect">
                <a:avLst/>
              </a:prstGeom>
              <a:blipFill>
                <a:blip r:embed="rId8"/>
                <a:stretch>
                  <a:fillRect t="-3922" b="-19608"/>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8A9DCE94-1648-4861-B6CB-3E51C0797AE9}"/>
              </a:ext>
            </a:extLst>
          </p:cNvPr>
          <p:cNvPicPr>
            <a:picLocks noChangeAspect="1"/>
          </p:cNvPicPr>
          <p:nvPr/>
        </p:nvPicPr>
        <p:blipFill rotWithShape="1">
          <a:blip r:embed="rId9">
            <a:extLst>
              <a:ext uri="{28A0092B-C50C-407E-A947-70E740481C1C}">
                <a14:useLocalDpi xmlns:a14="http://schemas.microsoft.com/office/drawing/2010/main" val="0"/>
              </a:ext>
            </a:extLst>
          </a:blip>
          <a:srcRect l="14783" t="13713" r="5745" b="23852"/>
          <a:stretch/>
        </p:blipFill>
        <p:spPr>
          <a:xfrm>
            <a:off x="6840414" y="2398726"/>
            <a:ext cx="4994031" cy="1762180"/>
          </a:xfrm>
          <a:prstGeom prst="rect">
            <a:avLst/>
          </a:prstGeom>
        </p:spPr>
      </p:pic>
      <p:pic>
        <p:nvPicPr>
          <p:cNvPr id="14" name="Picture 13">
            <a:extLst>
              <a:ext uri="{FF2B5EF4-FFF2-40B4-BE49-F238E27FC236}">
                <a16:creationId xmlns:a16="http://schemas.microsoft.com/office/drawing/2014/main" id="{0E9FF132-8EB8-48B8-9710-BCECA2CA855A}"/>
              </a:ext>
            </a:extLst>
          </p:cNvPr>
          <p:cNvPicPr>
            <a:picLocks noChangeAspect="1"/>
          </p:cNvPicPr>
          <p:nvPr/>
        </p:nvPicPr>
        <p:blipFill rotWithShape="1">
          <a:blip r:embed="rId10">
            <a:extLst>
              <a:ext uri="{28A0092B-C50C-407E-A947-70E740481C1C}">
                <a14:useLocalDpi xmlns:a14="http://schemas.microsoft.com/office/drawing/2010/main" val="0"/>
              </a:ext>
            </a:extLst>
          </a:blip>
          <a:srcRect l="14784" t="12601" r="21322" b="24783"/>
          <a:stretch/>
        </p:blipFill>
        <p:spPr>
          <a:xfrm>
            <a:off x="6840414" y="4160905"/>
            <a:ext cx="5177706" cy="2260173"/>
          </a:xfrm>
          <a:prstGeom prst="rect">
            <a:avLst/>
          </a:prstGeom>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5AB75B7-3B33-44B7-AA17-10E4D05D7163}"/>
                  </a:ext>
                </a:extLst>
              </p:cNvPr>
              <p:cNvSpPr txBox="1"/>
              <p:nvPr/>
            </p:nvSpPr>
            <p:spPr>
              <a:xfrm>
                <a:off x="9200667" y="1296491"/>
                <a:ext cx="68188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l-GR" sz="1400" b="0" i="1" dirty="0" smtClean="0">
                          <a:latin typeface="Cambria Math" panose="02040503050406030204" pitchFamily="18" charset="0"/>
                          <a:ea typeface="Cambria Math" panose="02040503050406030204" pitchFamily="18" charset="0"/>
                        </a:rPr>
                        <m:t>α</m:t>
                      </m:r>
                      <m:r>
                        <a:rPr lang="en-US" sz="1400" b="0" i="0" dirty="0" smtClean="0">
                          <a:latin typeface="Cambria Math" panose="02040503050406030204" pitchFamily="18" charset="0"/>
                          <a:ea typeface="Cambria Math" panose="02040503050406030204" pitchFamily="18" charset="0"/>
                        </a:rPr>
                        <m:t>=0</m:t>
                      </m:r>
                    </m:oMath>
                  </m:oMathPara>
                </a14:m>
                <a:endParaRPr lang="en-US" dirty="0"/>
              </a:p>
            </p:txBody>
          </p:sp>
        </mc:Choice>
        <mc:Fallback xmlns="">
          <p:sp>
            <p:nvSpPr>
              <p:cNvPr id="15" name="TextBox 14">
                <a:extLst>
                  <a:ext uri="{FF2B5EF4-FFF2-40B4-BE49-F238E27FC236}">
                    <a16:creationId xmlns:a16="http://schemas.microsoft.com/office/drawing/2014/main" id="{85AB75B7-3B33-44B7-AA17-10E4D05D7163}"/>
                  </a:ext>
                </a:extLst>
              </p:cNvPr>
              <p:cNvSpPr txBox="1">
                <a:spLocks noRot="1" noChangeAspect="1" noMove="1" noResize="1" noEditPoints="1" noAdjustHandles="1" noChangeArrowheads="1" noChangeShapeType="1" noTextEdit="1"/>
              </p:cNvSpPr>
              <p:nvPr/>
            </p:nvSpPr>
            <p:spPr>
              <a:xfrm>
                <a:off x="9200667" y="1296491"/>
                <a:ext cx="681887" cy="307777"/>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1F8D40CE-F86B-44A1-B1F9-2EE362AFEFFD}"/>
                  </a:ext>
                </a:extLst>
              </p:cNvPr>
              <p:cNvSpPr txBox="1"/>
              <p:nvPr/>
            </p:nvSpPr>
            <p:spPr>
              <a:xfrm>
                <a:off x="8996485" y="3130304"/>
                <a:ext cx="68188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l-GR" sz="1400" b="0" i="1" dirty="0" smtClean="0">
                          <a:latin typeface="Cambria Math" panose="02040503050406030204" pitchFamily="18" charset="0"/>
                          <a:ea typeface="Cambria Math" panose="02040503050406030204" pitchFamily="18" charset="0"/>
                        </a:rPr>
                        <m:t>α</m:t>
                      </m:r>
                      <m:r>
                        <a:rPr lang="en-US" sz="1400" b="0" i="0" dirty="0" smtClean="0">
                          <a:latin typeface="Cambria Math" panose="02040503050406030204" pitchFamily="18" charset="0"/>
                          <a:ea typeface="Cambria Math" panose="02040503050406030204" pitchFamily="18" charset="0"/>
                        </a:rPr>
                        <m:t>=1</m:t>
                      </m:r>
                    </m:oMath>
                  </m:oMathPara>
                </a14:m>
                <a:endParaRPr lang="en-US" dirty="0"/>
              </a:p>
            </p:txBody>
          </p:sp>
        </mc:Choice>
        <mc:Fallback xmlns="">
          <p:sp>
            <p:nvSpPr>
              <p:cNvPr id="16" name="TextBox 15">
                <a:extLst>
                  <a:ext uri="{FF2B5EF4-FFF2-40B4-BE49-F238E27FC236}">
                    <a16:creationId xmlns:a16="http://schemas.microsoft.com/office/drawing/2014/main" id="{1F8D40CE-F86B-44A1-B1F9-2EE362AFEFFD}"/>
                  </a:ext>
                </a:extLst>
              </p:cNvPr>
              <p:cNvSpPr txBox="1">
                <a:spLocks noRot="1" noChangeAspect="1" noMove="1" noResize="1" noEditPoints="1" noAdjustHandles="1" noChangeArrowheads="1" noChangeShapeType="1" noTextEdit="1"/>
              </p:cNvSpPr>
              <p:nvPr/>
            </p:nvSpPr>
            <p:spPr>
              <a:xfrm>
                <a:off x="8996485" y="3130304"/>
                <a:ext cx="681887" cy="307777"/>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57AF61D2-4261-40D2-8517-FBFD83E33CB0}"/>
                  </a:ext>
                </a:extLst>
              </p:cNvPr>
              <p:cNvSpPr txBox="1"/>
              <p:nvPr/>
            </p:nvSpPr>
            <p:spPr>
              <a:xfrm>
                <a:off x="9088323" y="5200260"/>
                <a:ext cx="68188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l-GR" sz="1400" b="0" i="1" dirty="0" smtClean="0">
                          <a:latin typeface="Cambria Math" panose="02040503050406030204" pitchFamily="18" charset="0"/>
                          <a:ea typeface="Cambria Math" panose="02040503050406030204" pitchFamily="18" charset="0"/>
                        </a:rPr>
                        <m:t>α</m:t>
                      </m:r>
                      <m:r>
                        <a:rPr lang="en-US" sz="1400" b="0" i="0" dirty="0" smtClean="0">
                          <a:latin typeface="Cambria Math" panose="02040503050406030204" pitchFamily="18" charset="0"/>
                          <a:ea typeface="Cambria Math" panose="02040503050406030204" pitchFamily="18" charset="0"/>
                        </a:rPr>
                        <m:t>=.5</m:t>
                      </m:r>
                    </m:oMath>
                  </m:oMathPara>
                </a14:m>
                <a:endParaRPr lang="en-US" dirty="0"/>
              </a:p>
            </p:txBody>
          </p:sp>
        </mc:Choice>
        <mc:Fallback xmlns="">
          <p:sp>
            <p:nvSpPr>
              <p:cNvPr id="17" name="TextBox 16">
                <a:extLst>
                  <a:ext uri="{FF2B5EF4-FFF2-40B4-BE49-F238E27FC236}">
                    <a16:creationId xmlns:a16="http://schemas.microsoft.com/office/drawing/2014/main" id="{57AF61D2-4261-40D2-8517-FBFD83E33CB0}"/>
                  </a:ext>
                </a:extLst>
              </p:cNvPr>
              <p:cNvSpPr txBox="1">
                <a:spLocks noRot="1" noChangeAspect="1" noMove="1" noResize="1" noEditPoints="1" noAdjustHandles="1" noChangeArrowheads="1" noChangeShapeType="1" noTextEdit="1"/>
              </p:cNvSpPr>
              <p:nvPr/>
            </p:nvSpPr>
            <p:spPr>
              <a:xfrm>
                <a:off x="9088323" y="5200260"/>
                <a:ext cx="681887" cy="307777"/>
              </a:xfrm>
              <a:prstGeom prst="rect">
                <a:avLst/>
              </a:prstGeom>
              <a:blipFill>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71484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928DD-69DE-4AC2-9DD1-49C17960B8D9}"/>
              </a:ext>
            </a:extLst>
          </p:cNvPr>
          <p:cNvSpPr>
            <a:spLocks noGrp="1"/>
          </p:cNvSpPr>
          <p:nvPr>
            <p:ph type="title"/>
          </p:nvPr>
        </p:nvSpPr>
        <p:spPr/>
        <p:txBody>
          <a:bodyPr/>
          <a:lstStyle/>
          <a:p>
            <a:r>
              <a:rPr lang="en-US" dirty="0"/>
              <a:t>Optimal Fourier Curve fitting</a:t>
            </a:r>
          </a:p>
        </p:txBody>
      </p:sp>
      <p:sp>
        <p:nvSpPr>
          <p:cNvPr id="3" name="Content Placeholder 2">
            <a:extLst>
              <a:ext uri="{FF2B5EF4-FFF2-40B4-BE49-F238E27FC236}">
                <a16:creationId xmlns:a16="http://schemas.microsoft.com/office/drawing/2014/main" id="{6486EEBD-7205-47D6-88F1-EF97CBD95B05}"/>
              </a:ext>
            </a:extLst>
          </p:cNvPr>
          <p:cNvSpPr>
            <a:spLocks noGrp="1"/>
          </p:cNvSpPr>
          <p:nvPr>
            <p:ph idx="1"/>
          </p:nvPr>
        </p:nvSpPr>
        <p:spPr>
          <a:xfrm>
            <a:off x="838200" y="1825625"/>
            <a:ext cx="5659315" cy="4351338"/>
          </a:xfrm>
        </p:spPr>
        <p:txBody>
          <a:bodyPr/>
          <a:lstStyle/>
          <a:p>
            <a:r>
              <a:rPr lang="en-US" dirty="0"/>
              <a:t>Selection of an optimal Fourier parameterization is done by minimizing total arc length of the curve</a:t>
            </a:r>
          </a:p>
          <a:p>
            <a:r>
              <a:rPr lang="en-US" dirty="0"/>
              <a:t>The heuristic behind minimum arc length is that smoother curves have lesser arc length. Smoother curves have low high order harmonics. Four bar coupler motion has negligible high order harmonics.</a:t>
            </a:r>
          </a:p>
          <a:p>
            <a:endParaRPr lang="en-US" dirty="0"/>
          </a:p>
        </p:txBody>
      </p:sp>
      <p:pic>
        <p:nvPicPr>
          <p:cNvPr id="4" name="Picture 3">
            <a:extLst>
              <a:ext uri="{FF2B5EF4-FFF2-40B4-BE49-F238E27FC236}">
                <a16:creationId xmlns:a16="http://schemas.microsoft.com/office/drawing/2014/main" id="{81356CC4-1DFC-47D8-B434-1CC666337A4B}"/>
              </a:ext>
            </a:extLst>
          </p:cNvPr>
          <p:cNvPicPr>
            <a:picLocks noChangeAspect="1"/>
          </p:cNvPicPr>
          <p:nvPr/>
        </p:nvPicPr>
        <p:blipFill>
          <a:blip r:embed="rId2"/>
          <a:stretch>
            <a:fillRect/>
          </a:stretch>
        </p:blipFill>
        <p:spPr>
          <a:xfrm>
            <a:off x="6656638" y="2089395"/>
            <a:ext cx="5241965" cy="2649098"/>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492CCA6-3C18-4493-8511-A8F4AE9C4855}"/>
                  </a:ext>
                </a:extLst>
              </p:cNvPr>
              <p:cNvSpPr txBox="1"/>
              <p:nvPr/>
            </p:nvSpPr>
            <p:spPr>
              <a:xfrm>
                <a:off x="8464526" y="3413944"/>
                <a:ext cx="97399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l-GR" sz="1400" b="0" i="1" dirty="0" smtClean="0">
                          <a:latin typeface="Cambria Math" panose="02040503050406030204" pitchFamily="18" charset="0"/>
                          <a:ea typeface="Cambria Math" panose="02040503050406030204" pitchFamily="18" charset="0"/>
                        </a:rPr>
                        <m:t>α</m:t>
                      </m:r>
                      <m:r>
                        <a:rPr lang="en-US" sz="1400" b="0" i="1" dirty="0" smtClean="0">
                          <a:latin typeface="Cambria Math" panose="02040503050406030204" pitchFamily="18" charset="0"/>
                          <a:ea typeface="Cambria Math" panose="02040503050406030204" pitchFamily="18" charset="0"/>
                        </a:rPr>
                        <m:t>≈</m:t>
                      </m:r>
                      <m:r>
                        <a:rPr lang="en-US" sz="1400" b="0" i="0" dirty="0" smtClean="0">
                          <a:latin typeface="Cambria Math" panose="02040503050406030204" pitchFamily="18" charset="0"/>
                          <a:ea typeface="Cambria Math" panose="02040503050406030204" pitchFamily="18" charset="0"/>
                        </a:rPr>
                        <m:t>.4875</m:t>
                      </m:r>
                    </m:oMath>
                  </m:oMathPara>
                </a14:m>
                <a:endParaRPr lang="en-US" dirty="0"/>
              </a:p>
            </p:txBody>
          </p:sp>
        </mc:Choice>
        <mc:Fallback xmlns="">
          <p:sp>
            <p:nvSpPr>
              <p:cNvPr id="5" name="TextBox 4">
                <a:extLst>
                  <a:ext uri="{FF2B5EF4-FFF2-40B4-BE49-F238E27FC236}">
                    <a16:creationId xmlns:a16="http://schemas.microsoft.com/office/drawing/2014/main" id="{E492CCA6-3C18-4493-8511-A8F4AE9C4855}"/>
                  </a:ext>
                </a:extLst>
              </p:cNvPr>
              <p:cNvSpPr txBox="1">
                <a:spLocks noRot="1" noChangeAspect="1" noMove="1" noResize="1" noEditPoints="1" noAdjustHandles="1" noChangeArrowheads="1" noChangeShapeType="1" noTextEdit="1"/>
              </p:cNvSpPr>
              <p:nvPr/>
            </p:nvSpPr>
            <p:spPr>
              <a:xfrm>
                <a:off x="8464526" y="3413944"/>
                <a:ext cx="973992" cy="307777"/>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97240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17A5A-1A73-4AF3-8A81-ED68C724052D}"/>
              </a:ext>
            </a:extLst>
          </p:cNvPr>
          <p:cNvSpPr>
            <a:spLocks noGrp="1"/>
          </p:cNvSpPr>
          <p:nvPr>
            <p:ph type="title"/>
          </p:nvPr>
        </p:nvSpPr>
        <p:spPr/>
        <p:txBody>
          <a:bodyPr/>
          <a:lstStyle/>
          <a:p>
            <a:r>
              <a:rPr lang="en-US" dirty="0"/>
              <a:t>Optimal Fourier Curve fitting</a:t>
            </a:r>
          </a:p>
        </p:txBody>
      </p:sp>
      <p:sp>
        <p:nvSpPr>
          <p:cNvPr id="3" name="Content Placeholder 2">
            <a:extLst>
              <a:ext uri="{FF2B5EF4-FFF2-40B4-BE49-F238E27FC236}">
                <a16:creationId xmlns:a16="http://schemas.microsoft.com/office/drawing/2014/main" id="{4CD420F5-A864-453B-9BDC-51CFC77B462C}"/>
              </a:ext>
            </a:extLst>
          </p:cNvPr>
          <p:cNvSpPr>
            <a:spLocks noGrp="1"/>
          </p:cNvSpPr>
          <p:nvPr>
            <p:ph idx="1"/>
          </p:nvPr>
        </p:nvSpPr>
        <p:spPr/>
        <p:txBody>
          <a:bodyPr/>
          <a:lstStyle/>
          <a:p>
            <a:r>
              <a:rPr lang="en-US" dirty="0"/>
              <a:t>A comparison of different mechanisms generated for same input points with different Task curve parameterizations.</a:t>
            </a:r>
          </a:p>
        </p:txBody>
      </p:sp>
      <p:pic>
        <p:nvPicPr>
          <p:cNvPr id="4" name="Picture 3">
            <a:extLst>
              <a:ext uri="{FF2B5EF4-FFF2-40B4-BE49-F238E27FC236}">
                <a16:creationId xmlns:a16="http://schemas.microsoft.com/office/drawing/2014/main" id="{7444D74D-220F-46D2-86EC-0BBD2DA002AF}"/>
              </a:ext>
            </a:extLst>
          </p:cNvPr>
          <p:cNvPicPr>
            <a:picLocks noChangeAspect="1"/>
          </p:cNvPicPr>
          <p:nvPr/>
        </p:nvPicPr>
        <p:blipFill>
          <a:blip r:embed="rId2"/>
          <a:stretch>
            <a:fillRect/>
          </a:stretch>
        </p:blipFill>
        <p:spPr>
          <a:xfrm>
            <a:off x="546877" y="3032195"/>
            <a:ext cx="5471762" cy="3305749"/>
          </a:xfrm>
          <a:prstGeom prst="rect">
            <a:avLst/>
          </a:prstGeom>
        </p:spPr>
      </p:pic>
      <p:pic>
        <p:nvPicPr>
          <p:cNvPr id="5" name="Picture 4">
            <a:extLst>
              <a:ext uri="{FF2B5EF4-FFF2-40B4-BE49-F238E27FC236}">
                <a16:creationId xmlns:a16="http://schemas.microsoft.com/office/drawing/2014/main" id="{B2A5F14D-C1B6-4B34-9CF1-DCB123CF8762}"/>
              </a:ext>
            </a:extLst>
          </p:cNvPr>
          <p:cNvPicPr>
            <a:picLocks noChangeAspect="1"/>
          </p:cNvPicPr>
          <p:nvPr/>
        </p:nvPicPr>
        <p:blipFill>
          <a:blip r:embed="rId3"/>
          <a:stretch>
            <a:fillRect/>
          </a:stretch>
        </p:blipFill>
        <p:spPr>
          <a:xfrm>
            <a:off x="6096000" y="3101388"/>
            <a:ext cx="5888759" cy="3195451"/>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0FDAA81-58A4-4491-A94E-C8F169E991DF}"/>
                  </a:ext>
                </a:extLst>
              </p:cNvPr>
              <p:cNvSpPr txBox="1"/>
              <p:nvPr/>
            </p:nvSpPr>
            <p:spPr>
              <a:xfrm>
                <a:off x="3151559" y="4936506"/>
                <a:ext cx="68188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l-GR" sz="1400" b="0" i="1" dirty="0" smtClean="0">
                          <a:latin typeface="Cambria Math" panose="02040503050406030204" pitchFamily="18" charset="0"/>
                          <a:ea typeface="Cambria Math" panose="02040503050406030204" pitchFamily="18" charset="0"/>
                        </a:rPr>
                        <m:t>α</m:t>
                      </m:r>
                      <m:r>
                        <a:rPr lang="en-US" sz="1400" b="0" i="0" dirty="0" smtClean="0">
                          <a:latin typeface="Cambria Math" panose="02040503050406030204" pitchFamily="18" charset="0"/>
                          <a:ea typeface="Cambria Math" panose="02040503050406030204" pitchFamily="18" charset="0"/>
                        </a:rPr>
                        <m:t>=0</m:t>
                      </m:r>
                    </m:oMath>
                  </m:oMathPara>
                </a14:m>
                <a:endParaRPr lang="en-US" dirty="0"/>
              </a:p>
            </p:txBody>
          </p:sp>
        </mc:Choice>
        <mc:Fallback xmlns="">
          <p:sp>
            <p:nvSpPr>
              <p:cNvPr id="6" name="TextBox 5">
                <a:extLst>
                  <a:ext uri="{FF2B5EF4-FFF2-40B4-BE49-F238E27FC236}">
                    <a16:creationId xmlns:a16="http://schemas.microsoft.com/office/drawing/2014/main" id="{40FDAA81-58A4-4491-A94E-C8F169E991DF}"/>
                  </a:ext>
                </a:extLst>
              </p:cNvPr>
              <p:cNvSpPr txBox="1">
                <a:spLocks noRot="1" noChangeAspect="1" noMove="1" noResize="1" noEditPoints="1" noAdjustHandles="1" noChangeArrowheads="1" noChangeShapeType="1" noTextEdit="1"/>
              </p:cNvSpPr>
              <p:nvPr/>
            </p:nvSpPr>
            <p:spPr>
              <a:xfrm>
                <a:off x="3151559" y="4936506"/>
                <a:ext cx="681887" cy="30777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A7A7A5A-9909-4CB9-B6DB-6DBBB95E585A}"/>
                  </a:ext>
                </a:extLst>
              </p:cNvPr>
              <p:cNvSpPr txBox="1"/>
              <p:nvPr/>
            </p:nvSpPr>
            <p:spPr>
              <a:xfrm>
                <a:off x="8199223" y="4848536"/>
                <a:ext cx="97399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l-GR" sz="1400" b="0" i="1" dirty="0" smtClean="0">
                          <a:latin typeface="Cambria Math" panose="02040503050406030204" pitchFamily="18" charset="0"/>
                          <a:ea typeface="Cambria Math" panose="02040503050406030204" pitchFamily="18" charset="0"/>
                        </a:rPr>
                        <m:t>α</m:t>
                      </m:r>
                      <m:r>
                        <a:rPr lang="en-US" sz="1400" b="0" i="1" dirty="0" smtClean="0">
                          <a:latin typeface="Cambria Math" panose="02040503050406030204" pitchFamily="18" charset="0"/>
                          <a:ea typeface="Cambria Math" panose="02040503050406030204" pitchFamily="18" charset="0"/>
                        </a:rPr>
                        <m:t>≈</m:t>
                      </m:r>
                      <m:r>
                        <a:rPr lang="en-US" sz="1400" b="0" i="0" dirty="0" smtClean="0">
                          <a:latin typeface="Cambria Math" panose="02040503050406030204" pitchFamily="18" charset="0"/>
                          <a:ea typeface="Cambria Math" panose="02040503050406030204" pitchFamily="18" charset="0"/>
                        </a:rPr>
                        <m:t>.4875</m:t>
                      </m:r>
                    </m:oMath>
                  </m:oMathPara>
                </a14:m>
                <a:endParaRPr lang="en-US" dirty="0"/>
              </a:p>
            </p:txBody>
          </p:sp>
        </mc:Choice>
        <mc:Fallback xmlns="">
          <p:sp>
            <p:nvSpPr>
              <p:cNvPr id="8" name="TextBox 7">
                <a:extLst>
                  <a:ext uri="{FF2B5EF4-FFF2-40B4-BE49-F238E27FC236}">
                    <a16:creationId xmlns:a16="http://schemas.microsoft.com/office/drawing/2014/main" id="{7A7A7A5A-9909-4CB9-B6DB-6DBBB95E585A}"/>
                  </a:ext>
                </a:extLst>
              </p:cNvPr>
              <p:cNvSpPr txBox="1">
                <a:spLocks noRot="1" noChangeAspect="1" noMove="1" noResize="1" noEditPoints="1" noAdjustHandles="1" noChangeArrowheads="1" noChangeShapeType="1" noTextEdit="1"/>
              </p:cNvSpPr>
              <p:nvPr/>
            </p:nvSpPr>
            <p:spPr>
              <a:xfrm>
                <a:off x="8199223" y="4848536"/>
                <a:ext cx="973992" cy="307777"/>
              </a:xfrm>
              <a:prstGeom prst="rect">
                <a:avLst/>
              </a:prstGeom>
              <a:blipFill>
                <a:blip r:embed="rId5"/>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18D3F6C1-3B1B-46FA-9CD5-2377E940AE23}"/>
              </a:ext>
            </a:extLst>
          </p:cNvPr>
          <p:cNvSpPr txBox="1"/>
          <p:nvPr/>
        </p:nvSpPr>
        <p:spPr>
          <a:xfrm>
            <a:off x="3656059" y="6360612"/>
            <a:ext cx="5030160" cy="369332"/>
          </a:xfrm>
          <a:prstGeom prst="rect">
            <a:avLst/>
          </a:prstGeom>
          <a:noFill/>
        </p:spPr>
        <p:txBody>
          <a:bodyPr wrap="none" rtlCol="0">
            <a:spAutoFit/>
          </a:bodyPr>
          <a:lstStyle/>
          <a:p>
            <a:r>
              <a:rPr lang="en-US" dirty="0"/>
              <a:t>5 path point fitted with a curve having 5 descriptors</a:t>
            </a:r>
          </a:p>
        </p:txBody>
      </p:sp>
    </p:spTree>
    <p:extLst>
      <p:ext uri="{BB962C8B-B14F-4D97-AF65-F5344CB8AC3E}">
        <p14:creationId xmlns:p14="http://schemas.microsoft.com/office/powerpoint/2010/main" val="3187147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84FB8-09B0-4661-B9C4-15BE36ACCD9C}"/>
              </a:ext>
            </a:extLst>
          </p:cNvPr>
          <p:cNvSpPr>
            <a:spLocks noGrp="1"/>
          </p:cNvSpPr>
          <p:nvPr>
            <p:ph type="title"/>
          </p:nvPr>
        </p:nvSpPr>
        <p:spPr/>
        <p:txBody>
          <a:bodyPr/>
          <a:lstStyle/>
          <a:p>
            <a:r>
              <a:rPr lang="en-US" dirty="0"/>
              <a:t>Optimal Fourier Curve fitting</a:t>
            </a:r>
          </a:p>
        </p:txBody>
      </p:sp>
      <p:sp>
        <p:nvSpPr>
          <p:cNvPr id="3" name="Content Placeholder 2">
            <a:extLst>
              <a:ext uri="{FF2B5EF4-FFF2-40B4-BE49-F238E27FC236}">
                <a16:creationId xmlns:a16="http://schemas.microsoft.com/office/drawing/2014/main" id="{D6A94598-2392-449B-A91C-ACD9218C377A}"/>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0DF731E8-11DA-48E3-9502-E0E0AC473862}"/>
              </a:ext>
            </a:extLst>
          </p:cNvPr>
          <p:cNvPicPr>
            <a:picLocks noChangeAspect="1"/>
          </p:cNvPicPr>
          <p:nvPr/>
        </p:nvPicPr>
        <p:blipFill>
          <a:blip r:embed="rId2"/>
          <a:stretch>
            <a:fillRect/>
          </a:stretch>
        </p:blipFill>
        <p:spPr>
          <a:xfrm>
            <a:off x="5961702" y="1750463"/>
            <a:ext cx="5941438" cy="4736612"/>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95E51F7-1D42-4F5A-8AB1-5F32D1EF1950}"/>
                  </a:ext>
                </a:extLst>
              </p:cNvPr>
              <p:cNvSpPr txBox="1"/>
              <p:nvPr/>
            </p:nvSpPr>
            <p:spPr>
              <a:xfrm>
                <a:off x="8932421" y="4180320"/>
                <a:ext cx="97399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l-GR" sz="1400" b="0" i="1" dirty="0" smtClean="0">
                          <a:latin typeface="Cambria Math" panose="02040503050406030204" pitchFamily="18" charset="0"/>
                          <a:ea typeface="Cambria Math" panose="02040503050406030204" pitchFamily="18" charset="0"/>
                        </a:rPr>
                        <m:t>α</m:t>
                      </m:r>
                      <m:r>
                        <a:rPr lang="en-US" sz="1400" b="0" i="1" dirty="0" smtClean="0">
                          <a:latin typeface="Cambria Math" panose="02040503050406030204" pitchFamily="18" charset="0"/>
                          <a:ea typeface="Cambria Math" panose="02040503050406030204" pitchFamily="18" charset="0"/>
                        </a:rPr>
                        <m:t>≈.4687</m:t>
                      </m:r>
                    </m:oMath>
                  </m:oMathPara>
                </a14:m>
                <a:endParaRPr lang="en-US" dirty="0"/>
              </a:p>
            </p:txBody>
          </p:sp>
        </mc:Choice>
        <mc:Fallback xmlns="">
          <p:sp>
            <p:nvSpPr>
              <p:cNvPr id="5" name="TextBox 4">
                <a:extLst>
                  <a:ext uri="{FF2B5EF4-FFF2-40B4-BE49-F238E27FC236}">
                    <a16:creationId xmlns:a16="http://schemas.microsoft.com/office/drawing/2014/main" id="{E95E51F7-1D42-4F5A-8AB1-5F32D1EF1950}"/>
                  </a:ext>
                </a:extLst>
              </p:cNvPr>
              <p:cNvSpPr txBox="1">
                <a:spLocks noRot="1" noChangeAspect="1" noMove="1" noResize="1" noEditPoints="1" noAdjustHandles="1" noChangeArrowheads="1" noChangeShapeType="1" noTextEdit="1"/>
              </p:cNvSpPr>
              <p:nvPr/>
            </p:nvSpPr>
            <p:spPr>
              <a:xfrm>
                <a:off x="8932421" y="4180320"/>
                <a:ext cx="973992" cy="307777"/>
              </a:xfrm>
              <a:prstGeom prst="rect">
                <a:avLst/>
              </a:prstGeom>
              <a:blipFill>
                <a:blip r:embed="rId3"/>
                <a:stretch>
                  <a:fillRect/>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AFE25E51-CE54-47B9-88DE-062BB74C469F}"/>
              </a:ext>
            </a:extLst>
          </p:cNvPr>
          <p:cNvPicPr>
            <a:picLocks noChangeAspect="1"/>
          </p:cNvPicPr>
          <p:nvPr/>
        </p:nvPicPr>
        <p:blipFill>
          <a:blip r:embed="rId4"/>
          <a:stretch>
            <a:fillRect/>
          </a:stretch>
        </p:blipFill>
        <p:spPr>
          <a:xfrm>
            <a:off x="288860" y="1750463"/>
            <a:ext cx="5631294" cy="4501662"/>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A76AAB0-8167-4BC5-9F20-20C3720F9571}"/>
                  </a:ext>
                </a:extLst>
              </p:cNvPr>
              <p:cNvSpPr txBox="1"/>
              <p:nvPr/>
            </p:nvSpPr>
            <p:spPr>
              <a:xfrm>
                <a:off x="3353782" y="4026431"/>
                <a:ext cx="68188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l-GR" sz="1400" b="0" i="1" dirty="0" smtClean="0">
                          <a:latin typeface="Cambria Math" panose="02040503050406030204" pitchFamily="18" charset="0"/>
                          <a:ea typeface="Cambria Math" panose="02040503050406030204" pitchFamily="18" charset="0"/>
                        </a:rPr>
                        <m:t>α</m:t>
                      </m:r>
                      <m:r>
                        <a:rPr lang="en-US" sz="1400" b="0" i="0" dirty="0" smtClean="0">
                          <a:latin typeface="Cambria Math" panose="02040503050406030204" pitchFamily="18" charset="0"/>
                          <a:ea typeface="Cambria Math" panose="02040503050406030204" pitchFamily="18" charset="0"/>
                        </a:rPr>
                        <m:t>=0</m:t>
                      </m:r>
                    </m:oMath>
                  </m:oMathPara>
                </a14:m>
                <a:endParaRPr lang="en-US" dirty="0"/>
              </a:p>
            </p:txBody>
          </p:sp>
        </mc:Choice>
        <mc:Fallback xmlns="">
          <p:sp>
            <p:nvSpPr>
              <p:cNvPr id="7" name="TextBox 6">
                <a:extLst>
                  <a:ext uri="{FF2B5EF4-FFF2-40B4-BE49-F238E27FC236}">
                    <a16:creationId xmlns:a16="http://schemas.microsoft.com/office/drawing/2014/main" id="{5A76AAB0-8167-4BC5-9F20-20C3720F9571}"/>
                  </a:ext>
                </a:extLst>
              </p:cNvPr>
              <p:cNvSpPr txBox="1">
                <a:spLocks noRot="1" noChangeAspect="1" noMove="1" noResize="1" noEditPoints="1" noAdjustHandles="1" noChangeArrowheads="1" noChangeShapeType="1" noTextEdit="1"/>
              </p:cNvSpPr>
              <p:nvPr/>
            </p:nvSpPr>
            <p:spPr>
              <a:xfrm>
                <a:off x="3353782" y="4026431"/>
                <a:ext cx="681887" cy="307777"/>
              </a:xfrm>
              <a:prstGeom prst="rect">
                <a:avLst/>
              </a:prstGeom>
              <a:blipFill>
                <a:blip r:embed="rId5"/>
                <a:stretch>
                  <a:fillRect/>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A178A9CB-FB66-46F7-937B-A86B227499FB}"/>
              </a:ext>
            </a:extLst>
          </p:cNvPr>
          <p:cNvSpPr txBox="1"/>
          <p:nvPr/>
        </p:nvSpPr>
        <p:spPr>
          <a:xfrm>
            <a:off x="3656059" y="6360612"/>
            <a:ext cx="5030160" cy="369332"/>
          </a:xfrm>
          <a:prstGeom prst="rect">
            <a:avLst/>
          </a:prstGeom>
          <a:noFill/>
        </p:spPr>
        <p:txBody>
          <a:bodyPr wrap="none" rtlCol="0">
            <a:spAutoFit/>
          </a:bodyPr>
          <a:lstStyle/>
          <a:p>
            <a:r>
              <a:rPr lang="en-US" dirty="0"/>
              <a:t>9 path point fitted with a curve having 5 descriptors</a:t>
            </a:r>
          </a:p>
        </p:txBody>
      </p:sp>
    </p:spTree>
    <p:extLst>
      <p:ext uri="{BB962C8B-B14F-4D97-AF65-F5344CB8AC3E}">
        <p14:creationId xmlns:p14="http://schemas.microsoft.com/office/powerpoint/2010/main" val="1248887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CF4CF-2E8D-4F00-A36A-A46EFA30E215}"/>
              </a:ext>
            </a:extLst>
          </p:cNvPr>
          <p:cNvSpPr>
            <a:spLocks noGrp="1"/>
          </p:cNvSpPr>
          <p:nvPr>
            <p:ph type="title"/>
          </p:nvPr>
        </p:nvSpPr>
        <p:spPr/>
        <p:txBody>
          <a:bodyPr/>
          <a:lstStyle/>
          <a:p>
            <a:r>
              <a:rPr lang="en-US" dirty="0"/>
              <a:t>Optimal Fourier Curve fitting</a:t>
            </a:r>
          </a:p>
        </p:txBody>
      </p:sp>
      <p:sp>
        <p:nvSpPr>
          <p:cNvPr id="3" name="Content Placeholder 2">
            <a:extLst>
              <a:ext uri="{FF2B5EF4-FFF2-40B4-BE49-F238E27FC236}">
                <a16:creationId xmlns:a16="http://schemas.microsoft.com/office/drawing/2014/main" id="{B39F3997-D517-4D36-B0CB-DA3059CC7BD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8ACA6423-676B-4248-BCA9-31EF44F7C59D}"/>
              </a:ext>
            </a:extLst>
          </p:cNvPr>
          <p:cNvPicPr>
            <a:picLocks noChangeAspect="1"/>
          </p:cNvPicPr>
          <p:nvPr/>
        </p:nvPicPr>
        <p:blipFill>
          <a:blip r:embed="rId2"/>
          <a:stretch>
            <a:fillRect/>
          </a:stretch>
        </p:blipFill>
        <p:spPr>
          <a:xfrm>
            <a:off x="464122" y="1825625"/>
            <a:ext cx="5766570" cy="4317756"/>
          </a:xfrm>
          <a:prstGeom prst="rect">
            <a:avLst/>
          </a:prstGeom>
        </p:spPr>
      </p:pic>
      <p:pic>
        <p:nvPicPr>
          <p:cNvPr id="5" name="Picture 4">
            <a:extLst>
              <a:ext uri="{FF2B5EF4-FFF2-40B4-BE49-F238E27FC236}">
                <a16:creationId xmlns:a16="http://schemas.microsoft.com/office/drawing/2014/main" id="{7F627BCE-F7F7-483E-B877-0397BD4915B9}"/>
              </a:ext>
            </a:extLst>
          </p:cNvPr>
          <p:cNvPicPr>
            <a:picLocks noChangeAspect="1"/>
          </p:cNvPicPr>
          <p:nvPr/>
        </p:nvPicPr>
        <p:blipFill>
          <a:blip r:embed="rId3"/>
          <a:stretch>
            <a:fillRect/>
          </a:stretch>
        </p:blipFill>
        <p:spPr>
          <a:xfrm>
            <a:off x="6178525" y="1757450"/>
            <a:ext cx="5227442" cy="4454106"/>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3DA6951-D5C4-4574-A754-BD80CDFFE760}"/>
                  </a:ext>
                </a:extLst>
              </p:cNvPr>
              <p:cNvSpPr txBox="1"/>
              <p:nvPr/>
            </p:nvSpPr>
            <p:spPr>
              <a:xfrm>
                <a:off x="8598313" y="3676726"/>
                <a:ext cx="97399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l-GR" sz="1400" b="0" i="1" dirty="0" smtClean="0">
                          <a:latin typeface="Cambria Math" panose="02040503050406030204" pitchFamily="18" charset="0"/>
                          <a:ea typeface="Cambria Math" panose="02040503050406030204" pitchFamily="18" charset="0"/>
                        </a:rPr>
                        <m:t>α</m:t>
                      </m:r>
                      <m:r>
                        <a:rPr lang="en-US" sz="1400" b="0" i="1" dirty="0" smtClean="0">
                          <a:latin typeface="Cambria Math" panose="02040503050406030204" pitchFamily="18" charset="0"/>
                          <a:ea typeface="Cambria Math" panose="02040503050406030204" pitchFamily="18" charset="0"/>
                        </a:rPr>
                        <m:t>≈0.875</m:t>
                      </m:r>
                    </m:oMath>
                  </m:oMathPara>
                </a14:m>
                <a:endParaRPr lang="en-US" dirty="0"/>
              </a:p>
            </p:txBody>
          </p:sp>
        </mc:Choice>
        <mc:Fallback xmlns="">
          <p:sp>
            <p:nvSpPr>
              <p:cNvPr id="6" name="TextBox 5">
                <a:extLst>
                  <a:ext uri="{FF2B5EF4-FFF2-40B4-BE49-F238E27FC236}">
                    <a16:creationId xmlns:a16="http://schemas.microsoft.com/office/drawing/2014/main" id="{C3DA6951-D5C4-4574-A754-BD80CDFFE760}"/>
                  </a:ext>
                </a:extLst>
              </p:cNvPr>
              <p:cNvSpPr txBox="1">
                <a:spLocks noRot="1" noChangeAspect="1" noMove="1" noResize="1" noEditPoints="1" noAdjustHandles="1" noChangeArrowheads="1" noChangeShapeType="1" noTextEdit="1"/>
              </p:cNvSpPr>
              <p:nvPr/>
            </p:nvSpPr>
            <p:spPr>
              <a:xfrm>
                <a:off x="8598313" y="3676726"/>
                <a:ext cx="973992" cy="30777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CD5AA8E-C488-4C36-85F9-C33D7F2AED91}"/>
                  </a:ext>
                </a:extLst>
              </p:cNvPr>
              <p:cNvSpPr txBox="1"/>
              <p:nvPr/>
            </p:nvSpPr>
            <p:spPr>
              <a:xfrm>
                <a:off x="3347407" y="3625560"/>
                <a:ext cx="68188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l-GR" sz="1400" b="0" i="1" dirty="0" smtClean="0">
                          <a:latin typeface="Cambria Math" panose="02040503050406030204" pitchFamily="18" charset="0"/>
                          <a:ea typeface="Cambria Math" panose="02040503050406030204" pitchFamily="18" charset="0"/>
                        </a:rPr>
                        <m:t>α</m:t>
                      </m:r>
                      <m:r>
                        <a:rPr lang="en-US" sz="1400" b="0" i="0" dirty="0" smtClean="0">
                          <a:latin typeface="Cambria Math" panose="02040503050406030204" pitchFamily="18" charset="0"/>
                          <a:ea typeface="Cambria Math" panose="02040503050406030204" pitchFamily="18" charset="0"/>
                        </a:rPr>
                        <m:t>=0</m:t>
                      </m:r>
                    </m:oMath>
                  </m:oMathPara>
                </a14:m>
                <a:endParaRPr lang="en-US" dirty="0"/>
              </a:p>
            </p:txBody>
          </p:sp>
        </mc:Choice>
        <mc:Fallback xmlns="">
          <p:sp>
            <p:nvSpPr>
              <p:cNvPr id="7" name="TextBox 6">
                <a:extLst>
                  <a:ext uri="{FF2B5EF4-FFF2-40B4-BE49-F238E27FC236}">
                    <a16:creationId xmlns:a16="http://schemas.microsoft.com/office/drawing/2014/main" id="{2CD5AA8E-C488-4C36-85F9-C33D7F2AED91}"/>
                  </a:ext>
                </a:extLst>
              </p:cNvPr>
              <p:cNvSpPr txBox="1">
                <a:spLocks noRot="1" noChangeAspect="1" noMove="1" noResize="1" noEditPoints="1" noAdjustHandles="1" noChangeArrowheads="1" noChangeShapeType="1" noTextEdit="1"/>
              </p:cNvSpPr>
              <p:nvPr/>
            </p:nvSpPr>
            <p:spPr>
              <a:xfrm>
                <a:off x="3347407" y="3625560"/>
                <a:ext cx="681887" cy="307777"/>
              </a:xfrm>
              <a:prstGeom prst="rect">
                <a:avLst/>
              </a:prstGeom>
              <a:blipFill>
                <a:blip r:embed="rId5"/>
                <a:stretch>
                  <a:fillRect/>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CD22ED07-B768-4D4C-B249-E28709FD7BA5}"/>
              </a:ext>
            </a:extLst>
          </p:cNvPr>
          <p:cNvSpPr txBox="1"/>
          <p:nvPr/>
        </p:nvSpPr>
        <p:spPr>
          <a:xfrm>
            <a:off x="3656059" y="6391763"/>
            <a:ext cx="5030160" cy="369332"/>
          </a:xfrm>
          <a:prstGeom prst="rect">
            <a:avLst/>
          </a:prstGeom>
          <a:noFill/>
        </p:spPr>
        <p:txBody>
          <a:bodyPr wrap="none" rtlCol="0">
            <a:spAutoFit/>
          </a:bodyPr>
          <a:lstStyle/>
          <a:p>
            <a:r>
              <a:rPr lang="en-US" dirty="0"/>
              <a:t>8 path point fitted with a curve having 5 descriptors</a:t>
            </a:r>
          </a:p>
        </p:txBody>
      </p:sp>
    </p:spTree>
    <p:extLst>
      <p:ext uri="{BB962C8B-B14F-4D97-AF65-F5344CB8AC3E}">
        <p14:creationId xmlns:p14="http://schemas.microsoft.com/office/powerpoint/2010/main" val="3179173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BCE86-137D-43F0-ACCF-03C7CAAFADB7}"/>
              </a:ext>
            </a:extLst>
          </p:cNvPr>
          <p:cNvSpPr>
            <a:spLocks noGrp="1"/>
          </p:cNvSpPr>
          <p:nvPr>
            <p:ph type="title"/>
          </p:nvPr>
        </p:nvSpPr>
        <p:spPr/>
        <p:txBody>
          <a:bodyPr/>
          <a:lstStyle/>
          <a:p>
            <a:r>
              <a:rPr lang="en-US" dirty="0"/>
              <a:t>Optimal Fourier Curve fitting</a:t>
            </a:r>
          </a:p>
        </p:txBody>
      </p:sp>
      <p:sp>
        <p:nvSpPr>
          <p:cNvPr id="3" name="Content Placeholder 2">
            <a:extLst>
              <a:ext uri="{FF2B5EF4-FFF2-40B4-BE49-F238E27FC236}">
                <a16:creationId xmlns:a16="http://schemas.microsoft.com/office/drawing/2014/main" id="{652BC582-7285-4093-A825-0066CBA4BA23}"/>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346142F-68E1-40B8-B739-A7EDB9AB4364}"/>
              </a:ext>
            </a:extLst>
          </p:cNvPr>
          <p:cNvPicPr>
            <a:picLocks noChangeAspect="1"/>
          </p:cNvPicPr>
          <p:nvPr/>
        </p:nvPicPr>
        <p:blipFill>
          <a:blip r:embed="rId2"/>
          <a:stretch>
            <a:fillRect/>
          </a:stretch>
        </p:blipFill>
        <p:spPr>
          <a:xfrm>
            <a:off x="287217" y="1825625"/>
            <a:ext cx="4566138" cy="4566138"/>
          </a:xfrm>
          <a:prstGeom prst="rect">
            <a:avLst/>
          </a:prstGeom>
        </p:spPr>
      </p:pic>
      <p:pic>
        <p:nvPicPr>
          <p:cNvPr id="5" name="Picture 4">
            <a:extLst>
              <a:ext uri="{FF2B5EF4-FFF2-40B4-BE49-F238E27FC236}">
                <a16:creationId xmlns:a16="http://schemas.microsoft.com/office/drawing/2014/main" id="{64954A65-43EF-4D49-913E-E734752A928D}"/>
              </a:ext>
            </a:extLst>
          </p:cNvPr>
          <p:cNvPicPr>
            <a:picLocks noChangeAspect="1"/>
          </p:cNvPicPr>
          <p:nvPr/>
        </p:nvPicPr>
        <p:blipFill>
          <a:blip r:embed="rId3"/>
          <a:stretch>
            <a:fillRect/>
          </a:stretch>
        </p:blipFill>
        <p:spPr>
          <a:xfrm>
            <a:off x="4914901" y="2229949"/>
            <a:ext cx="7137722" cy="3757490"/>
          </a:xfrm>
          <a:prstGeom prst="rect">
            <a:avLst/>
          </a:prstGeom>
        </p:spPr>
      </p:pic>
      <p:sp>
        <p:nvSpPr>
          <p:cNvPr id="6" name="TextBox 5">
            <a:extLst>
              <a:ext uri="{FF2B5EF4-FFF2-40B4-BE49-F238E27FC236}">
                <a16:creationId xmlns:a16="http://schemas.microsoft.com/office/drawing/2014/main" id="{8045F929-822E-4684-8F67-9405A14ED042}"/>
              </a:ext>
            </a:extLst>
          </p:cNvPr>
          <p:cNvSpPr txBox="1"/>
          <p:nvPr/>
        </p:nvSpPr>
        <p:spPr>
          <a:xfrm>
            <a:off x="3656059" y="6360612"/>
            <a:ext cx="5030160" cy="369332"/>
          </a:xfrm>
          <a:prstGeom prst="rect">
            <a:avLst/>
          </a:prstGeom>
          <a:noFill/>
        </p:spPr>
        <p:txBody>
          <a:bodyPr wrap="none" rtlCol="0">
            <a:spAutoFit/>
          </a:bodyPr>
          <a:lstStyle/>
          <a:p>
            <a:r>
              <a:rPr lang="en-US" dirty="0"/>
              <a:t>9 path point fitted with a curve having 5 descriptors</a:t>
            </a:r>
          </a:p>
        </p:txBody>
      </p:sp>
    </p:spTree>
    <p:extLst>
      <p:ext uri="{BB962C8B-B14F-4D97-AF65-F5344CB8AC3E}">
        <p14:creationId xmlns:p14="http://schemas.microsoft.com/office/powerpoint/2010/main" val="2159211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F38DD-986F-4D90-BC61-925B4F1D9E20}"/>
              </a:ext>
            </a:extLst>
          </p:cNvPr>
          <p:cNvSpPr>
            <a:spLocks noGrp="1"/>
          </p:cNvSpPr>
          <p:nvPr>
            <p:ph type="title"/>
          </p:nvPr>
        </p:nvSpPr>
        <p:spPr/>
        <p:txBody>
          <a:bodyPr/>
          <a:lstStyle/>
          <a:p>
            <a:r>
              <a:rPr lang="en-US" dirty="0"/>
              <a:t>Optimal Fourier Curve fitting</a:t>
            </a:r>
          </a:p>
        </p:txBody>
      </p:sp>
      <p:sp>
        <p:nvSpPr>
          <p:cNvPr id="3" name="Content Placeholder 2">
            <a:extLst>
              <a:ext uri="{FF2B5EF4-FFF2-40B4-BE49-F238E27FC236}">
                <a16:creationId xmlns:a16="http://schemas.microsoft.com/office/drawing/2014/main" id="{9795D880-6906-4233-AA53-CF5F57A375FE}"/>
              </a:ext>
            </a:extLst>
          </p:cNvPr>
          <p:cNvSpPr>
            <a:spLocks noGrp="1"/>
          </p:cNvSpPr>
          <p:nvPr>
            <p:ph idx="1"/>
          </p:nvPr>
        </p:nvSpPr>
        <p:spPr/>
        <p:txBody>
          <a:bodyPr/>
          <a:lstStyle/>
          <a:p>
            <a:r>
              <a:rPr lang="en-US" dirty="0"/>
              <a:t>Observations</a:t>
            </a:r>
          </a:p>
          <a:p>
            <a:pPr lvl="1"/>
            <a:r>
              <a:rPr lang="en-US" dirty="0"/>
              <a:t>When Task curve interpolates the path points, optimal parameterization is very effective. Interpolation curves extremely sensitive to different parameterization.</a:t>
            </a:r>
          </a:p>
          <a:p>
            <a:pPr lvl="1"/>
            <a:r>
              <a:rPr lang="en-US" dirty="0"/>
              <a:t>When Task curve approximates the path points, optimal parameterization is less effective. Approximation curve are less sensitive to different parameterization.</a:t>
            </a:r>
          </a:p>
        </p:txBody>
      </p:sp>
    </p:spTree>
    <p:extLst>
      <p:ext uri="{BB962C8B-B14F-4D97-AF65-F5344CB8AC3E}">
        <p14:creationId xmlns:p14="http://schemas.microsoft.com/office/powerpoint/2010/main" val="219201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A3F99-6C53-4BA0-A227-5003BF9327F3}"/>
              </a:ext>
            </a:extLst>
          </p:cNvPr>
          <p:cNvSpPr>
            <a:spLocks noGrp="1"/>
          </p:cNvSpPr>
          <p:nvPr>
            <p:ph type="title"/>
          </p:nvPr>
        </p:nvSpPr>
        <p:spPr/>
        <p:txBody>
          <a:bodyPr/>
          <a:lstStyle/>
          <a:p>
            <a:r>
              <a:rPr lang="en-US" dirty="0"/>
              <a:t>Optimal Fourier Curve fitting- Velocity constraints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125A59C-6F3A-4D82-AAA8-1B28446CBEE8}"/>
                  </a:ext>
                </a:extLst>
              </p:cNvPr>
              <p:cNvSpPr>
                <a:spLocks noGrp="1"/>
              </p:cNvSpPr>
              <p:nvPr>
                <p:ph idx="1"/>
              </p:nvPr>
            </p:nvSpPr>
            <p:spPr/>
            <p:txBody>
              <a:bodyPr>
                <a:normAutofit fontScale="62500" lnSpcReduction="20000"/>
              </a:bodyPr>
              <a:lstStyle/>
              <a:p>
                <a:r>
                  <a:rPr lang="en-US" dirty="0"/>
                  <a:t>Large variation in end effector speeds is usually not the designers intent. The larger the changes in speed, the larger are the forces induced on links which make Dynamic analysis indispensable in these cases. Thus, design-centric velocity constraints would benefit user.</a:t>
                </a:r>
              </a:p>
              <a:p>
                <a:r>
                  <a:rPr lang="en-US" dirty="0"/>
                  <a:t>Equations for target path and its velocity are</a:t>
                </a:r>
              </a:p>
              <a:p>
                <a:endParaRPr lang="en-US" dirty="0"/>
              </a:p>
              <a:p>
                <a:endParaRPr lang="en-US" dirty="0"/>
              </a:p>
              <a:p>
                <a:endParaRPr lang="en-US" dirty="0"/>
              </a:p>
              <a:p>
                <a:r>
                  <a:rPr lang="en-US" dirty="0"/>
                  <a:t>By sampling points on target curve, maximum to minimum speed ratio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𝑆𝑟</m:t>
                    </m:r>
                    <m:r>
                      <a:rPr lang="en-US" i="1" dirty="0" smtClean="0">
                        <a:latin typeface="Cambria Math" panose="02040503050406030204" pitchFamily="18" charset="0"/>
                      </a:rPr>
                      <m:t>) </m:t>
                    </m:r>
                  </m:oMath>
                </a14:m>
                <a:r>
                  <a:rPr lang="en-US" dirty="0"/>
                  <a:t>can be calculated.</a:t>
                </a:r>
              </a:p>
              <a:p>
                <a:r>
                  <a:rPr lang="en-US" dirty="0"/>
                  <a:t>The designer can bound this Task curve speed ratio between </a:t>
                </a:r>
                <a14:m>
                  <m:oMath xmlns:m="http://schemas.openxmlformats.org/officeDocument/2006/math">
                    <m:r>
                      <a:rPr lang="en-US"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𝑆</m:t>
                        </m:r>
                      </m:e>
                      <m:sub>
                        <m:r>
                          <a:rPr lang="en-US" b="0" i="1" dirty="0" smtClean="0">
                            <a:latin typeface="Cambria Math" panose="02040503050406030204" pitchFamily="18" charset="0"/>
                          </a:rPr>
                          <m:t>𝑟</m:t>
                        </m:r>
                        <m:r>
                          <a:rPr lang="en-US" b="0" i="1" dirty="0" smtClean="0">
                            <a:latin typeface="Cambria Math" panose="02040503050406030204" pitchFamily="18" charset="0"/>
                          </a:rPr>
                          <m:t>,</m:t>
                        </m:r>
                        <m:r>
                          <a:rPr lang="en-US" b="0" i="1" dirty="0" smtClean="0">
                            <a:latin typeface="Cambria Math" panose="02040503050406030204" pitchFamily="18" charset="0"/>
                          </a:rPr>
                          <m:t>𝑚𝑖𝑛</m:t>
                        </m:r>
                      </m:sub>
                    </m:sSub>
                    <m:r>
                      <a:rPr lang="en-US" i="1" dirty="0" smtClean="0">
                        <a:latin typeface="Cambria Math" panose="02040503050406030204" pitchFamily="18" charset="0"/>
                      </a:rPr>
                      <m:t>) </m:t>
                    </m:r>
                  </m:oMath>
                </a14:m>
                <a:r>
                  <a:rPr lang="en-US" dirty="0"/>
                  <a:t>and </a:t>
                </a:r>
                <a14:m>
                  <m:oMath xmlns:m="http://schemas.openxmlformats.org/officeDocument/2006/math">
                    <m:r>
                      <a:rPr lang="en-US"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𝑆</m:t>
                        </m:r>
                      </m:e>
                      <m:sub>
                        <m:r>
                          <a:rPr lang="en-US" b="0" i="1" dirty="0" smtClean="0">
                            <a:latin typeface="Cambria Math" panose="02040503050406030204" pitchFamily="18" charset="0"/>
                          </a:rPr>
                          <m:t>𝑟</m:t>
                        </m:r>
                        <m:r>
                          <a:rPr lang="en-US" b="0" i="1" dirty="0" smtClean="0">
                            <a:latin typeface="Cambria Math" panose="02040503050406030204" pitchFamily="18" charset="0"/>
                          </a:rPr>
                          <m:t>,</m:t>
                        </m:r>
                        <m:r>
                          <a:rPr lang="en-US" b="0" i="1" dirty="0" smtClean="0">
                            <a:latin typeface="Cambria Math" panose="02040503050406030204" pitchFamily="18" charset="0"/>
                          </a:rPr>
                          <m:t>𝑚𝑎𝑥</m:t>
                        </m:r>
                        <m:r>
                          <a:rPr lang="en-US" b="0" i="1" dirty="0" smtClean="0">
                            <a:latin typeface="Cambria Math" panose="02040503050406030204" pitchFamily="18" charset="0"/>
                          </a:rPr>
                          <m:t> </m:t>
                        </m:r>
                      </m:sub>
                    </m:sSub>
                    <m:r>
                      <a:rPr lang="en-US" i="1" dirty="0" smtClean="0">
                        <a:latin typeface="Cambria Math" panose="02040503050406030204" pitchFamily="18" charset="0"/>
                      </a:rPr>
                      <m:t>) </m:t>
                    </m:r>
                  </m:oMath>
                </a14:m>
                <a:r>
                  <a:rPr lang="en-US" dirty="0"/>
                  <a:t>using modified Optimum Parameterization objective function</a:t>
                </a:r>
              </a:p>
              <a:p>
                <a:endParaRPr lang="en-US" dirty="0"/>
              </a:p>
              <a:p>
                <a:endParaRPr lang="en-US" dirty="0"/>
              </a:p>
              <a:p>
                <a:endParaRPr lang="en-US" dirty="0"/>
              </a:p>
              <a:p>
                <a:r>
                  <a:rPr lang="en-US" dirty="0"/>
                  <a:t>Here, quadratic penalty function has been used to apply additional velocity constraints</a:t>
                </a:r>
              </a:p>
            </p:txBody>
          </p:sp>
        </mc:Choice>
        <mc:Fallback xmlns="">
          <p:sp>
            <p:nvSpPr>
              <p:cNvPr id="3" name="Content Placeholder 2">
                <a:extLst>
                  <a:ext uri="{FF2B5EF4-FFF2-40B4-BE49-F238E27FC236}">
                    <a16:creationId xmlns:a16="http://schemas.microsoft.com/office/drawing/2014/main" id="{3125A59C-6F3A-4D82-AAA8-1B28446CBEE8}"/>
                  </a:ext>
                </a:extLst>
              </p:cNvPr>
              <p:cNvSpPr>
                <a:spLocks noGrp="1" noRot="1" noChangeAspect="1" noMove="1" noResize="1" noEditPoints="1" noAdjustHandles="1" noChangeArrowheads="1" noChangeShapeType="1" noTextEdit="1"/>
              </p:cNvSpPr>
              <p:nvPr>
                <p:ph idx="1"/>
              </p:nvPr>
            </p:nvSpPr>
            <p:spPr>
              <a:blipFill>
                <a:blip r:embed="rId2"/>
                <a:stretch>
                  <a:fillRect l="-406" t="-2241" r="-754"/>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5B6CB538-105B-4A02-AB69-C9BD158FF986}"/>
              </a:ext>
            </a:extLst>
          </p:cNvPr>
          <p:cNvPicPr>
            <a:picLocks noChangeAspect="1"/>
          </p:cNvPicPr>
          <p:nvPr/>
        </p:nvPicPr>
        <p:blipFill>
          <a:blip r:embed="rId3"/>
          <a:stretch>
            <a:fillRect/>
          </a:stretch>
        </p:blipFill>
        <p:spPr>
          <a:xfrm>
            <a:off x="1644346" y="2895929"/>
            <a:ext cx="4155462" cy="698456"/>
          </a:xfrm>
          <a:prstGeom prst="rect">
            <a:avLst/>
          </a:prstGeom>
        </p:spPr>
      </p:pic>
      <p:pic>
        <p:nvPicPr>
          <p:cNvPr id="5" name="Picture 4">
            <a:extLst>
              <a:ext uri="{FF2B5EF4-FFF2-40B4-BE49-F238E27FC236}">
                <a16:creationId xmlns:a16="http://schemas.microsoft.com/office/drawing/2014/main" id="{0DB33171-0F9E-46E7-92B6-60EF8C73056F}"/>
              </a:ext>
            </a:extLst>
          </p:cNvPr>
          <p:cNvPicPr>
            <a:picLocks noChangeAspect="1"/>
          </p:cNvPicPr>
          <p:nvPr/>
        </p:nvPicPr>
        <p:blipFill>
          <a:blip r:embed="rId4"/>
          <a:stretch>
            <a:fillRect/>
          </a:stretch>
        </p:blipFill>
        <p:spPr>
          <a:xfrm>
            <a:off x="6605954" y="2881817"/>
            <a:ext cx="2222362" cy="712568"/>
          </a:xfrm>
          <a:prstGeom prst="rect">
            <a:avLst/>
          </a:prstGeom>
        </p:spPr>
      </p:pic>
      <p:pic>
        <p:nvPicPr>
          <p:cNvPr id="6" name="Picture 5">
            <a:extLst>
              <a:ext uri="{FF2B5EF4-FFF2-40B4-BE49-F238E27FC236}">
                <a16:creationId xmlns:a16="http://schemas.microsoft.com/office/drawing/2014/main" id="{B89B1CA4-971A-4506-BA6C-3C14407915BF}"/>
              </a:ext>
            </a:extLst>
          </p:cNvPr>
          <p:cNvPicPr>
            <a:picLocks noChangeAspect="1"/>
          </p:cNvPicPr>
          <p:nvPr/>
        </p:nvPicPr>
        <p:blipFill>
          <a:blip r:embed="rId5"/>
          <a:stretch>
            <a:fillRect/>
          </a:stretch>
        </p:blipFill>
        <p:spPr>
          <a:xfrm>
            <a:off x="9000813" y="3089944"/>
            <a:ext cx="1749668" cy="296314"/>
          </a:xfrm>
          <a:prstGeom prst="rect">
            <a:avLst/>
          </a:prstGeom>
        </p:spPr>
      </p:pic>
      <p:pic>
        <p:nvPicPr>
          <p:cNvPr id="7" name="Picture 6">
            <a:extLst>
              <a:ext uri="{FF2B5EF4-FFF2-40B4-BE49-F238E27FC236}">
                <a16:creationId xmlns:a16="http://schemas.microsoft.com/office/drawing/2014/main" id="{4FA59C9B-5FA1-4A8C-89C5-363C101B61A2}"/>
              </a:ext>
            </a:extLst>
          </p:cNvPr>
          <p:cNvPicPr>
            <a:picLocks noChangeAspect="1"/>
          </p:cNvPicPr>
          <p:nvPr/>
        </p:nvPicPr>
        <p:blipFill>
          <a:blip r:embed="rId6"/>
          <a:stretch>
            <a:fillRect/>
          </a:stretch>
        </p:blipFill>
        <p:spPr>
          <a:xfrm>
            <a:off x="3549625" y="4726895"/>
            <a:ext cx="5690626" cy="371668"/>
          </a:xfrm>
          <a:prstGeom prst="rect">
            <a:avLst/>
          </a:prstGeom>
        </p:spPr>
      </p:pic>
      <p:pic>
        <p:nvPicPr>
          <p:cNvPr id="9" name="Picture 8">
            <a:extLst>
              <a:ext uri="{FF2B5EF4-FFF2-40B4-BE49-F238E27FC236}">
                <a16:creationId xmlns:a16="http://schemas.microsoft.com/office/drawing/2014/main" id="{528E45E0-F671-460C-BCFB-D0D07E5B9B33}"/>
              </a:ext>
            </a:extLst>
          </p:cNvPr>
          <p:cNvPicPr>
            <a:picLocks noChangeAspect="1"/>
          </p:cNvPicPr>
          <p:nvPr/>
        </p:nvPicPr>
        <p:blipFill>
          <a:blip r:embed="rId7"/>
          <a:stretch>
            <a:fillRect/>
          </a:stretch>
        </p:blipFill>
        <p:spPr>
          <a:xfrm>
            <a:off x="3478320" y="5136064"/>
            <a:ext cx="2709034" cy="322112"/>
          </a:xfrm>
          <a:prstGeom prst="rect">
            <a:avLst/>
          </a:prstGeom>
        </p:spPr>
      </p:pic>
      <p:pic>
        <p:nvPicPr>
          <p:cNvPr id="10" name="Picture 9">
            <a:extLst>
              <a:ext uri="{FF2B5EF4-FFF2-40B4-BE49-F238E27FC236}">
                <a16:creationId xmlns:a16="http://schemas.microsoft.com/office/drawing/2014/main" id="{996ACDB2-F84B-462F-A393-33A1A9C6F3D9}"/>
              </a:ext>
            </a:extLst>
          </p:cNvPr>
          <p:cNvPicPr>
            <a:picLocks noChangeAspect="1"/>
          </p:cNvPicPr>
          <p:nvPr/>
        </p:nvPicPr>
        <p:blipFill>
          <a:blip r:embed="rId8"/>
          <a:stretch>
            <a:fillRect/>
          </a:stretch>
        </p:blipFill>
        <p:spPr>
          <a:xfrm>
            <a:off x="6763479" y="5133533"/>
            <a:ext cx="2758590" cy="289074"/>
          </a:xfrm>
          <a:prstGeom prst="rect">
            <a:avLst/>
          </a:prstGeom>
        </p:spPr>
      </p:pic>
    </p:spTree>
    <p:extLst>
      <p:ext uri="{BB962C8B-B14F-4D97-AF65-F5344CB8AC3E}">
        <p14:creationId xmlns:p14="http://schemas.microsoft.com/office/powerpoint/2010/main" val="2479961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25C7B-8035-4B00-8A03-B273C3F226DA}"/>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5EBD35A9-A34E-436D-A069-86F777C14E4C}"/>
              </a:ext>
            </a:extLst>
          </p:cNvPr>
          <p:cNvSpPr>
            <a:spLocks noGrp="1"/>
          </p:cNvSpPr>
          <p:nvPr>
            <p:ph idx="1"/>
          </p:nvPr>
        </p:nvSpPr>
        <p:spPr/>
        <p:txBody>
          <a:bodyPr/>
          <a:lstStyle/>
          <a:p>
            <a:r>
              <a:rPr lang="en-US" dirty="0"/>
              <a:t>Machine designers lack synthesis tools. None of the available packages can synthesize mechanisms well.</a:t>
            </a:r>
          </a:p>
          <a:p>
            <a:r>
              <a:rPr lang="en-US" dirty="0"/>
              <a:t>Recent reduction in price of manufacturing equipment and control electronics has given, everyone, the power to create. Catalyzed by the maker movement, time is ripe for introduction of a full-fledged machine design package.</a:t>
            </a:r>
          </a:p>
          <a:p>
            <a:r>
              <a:rPr lang="en-US" dirty="0"/>
              <a:t>A step towards full automation of Machine design process.</a:t>
            </a:r>
          </a:p>
          <a:p>
            <a:r>
              <a:rPr lang="en-US" dirty="0"/>
              <a:t>Path, Motion and Mixed synthesis capabilities are focused.</a:t>
            </a:r>
          </a:p>
        </p:txBody>
      </p:sp>
    </p:spTree>
    <p:extLst>
      <p:ext uri="{BB962C8B-B14F-4D97-AF65-F5344CB8AC3E}">
        <p14:creationId xmlns:p14="http://schemas.microsoft.com/office/powerpoint/2010/main" val="24913355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CA827-57D4-4942-AE5B-CFCB308E2C54}"/>
              </a:ext>
            </a:extLst>
          </p:cNvPr>
          <p:cNvSpPr>
            <a:spLocks noGrp="1"/>
          </p:cNvSpPr>
          <p:nvPr>
            <p:ph type="title"/>
          </p:nvPr>
        </p:nvSpPr>
        <p:spPr/>
        <p:txBody>
          <a:bodyPr/>
          <a:lstStyle/>
          <a:p>
            <a:r>
              <a:rPr lang="en-US" dirty="0"/>
              <a:t>Optimal Fourier Curve fitting</a:t>
            </a:r>
          </a:p>
        </p:txBody>
      </p:sp>
      <p:sp>
        <p:nvSpPr>
          <p:cNvPr id="3" name="Content Placeholder 2">
            <a:extLst>
              <a:ext uri="{FF2B5EF4-FFF2-40B4-BE49-F238E27FC236}">
                <a16:creationId xmlns:a16="http://schemas.microsoft.com/office/drawing/2014/main" id="{054E6174-5E61-443D-B1A4-C2729AB02B6C}"/>
              </a:ext>
            </a:extLst>
          </p:cNvPr>
          <p:cNvSpPr>
            <a:spLocks noGrp="1"/>
          </p:cNvSpPr>
          <p:nvPr>
            <p:ph idx="1"/>
          </p:nvPr>
        </p:nvSpPr>
        <p:spPr/>
        <p:txBody>
          <a:bodyPr/>
          <a:lstStyle/>
          <a:p>
            <a:r>
              <a:rPr lang="en-US" dirty="0"/>
              <a:t>Thus, optimal task curve is calculated using optimal parametrization which is smoothest and follows velocity constraint.</a:t>
            </a:r>
          </a:p>
          <a:p>
            <a:r>
              <a:rPr lang="en-US" dirty="0"/>
              <a:t>This improves the mechanisms generated by path synthesis.</a:t>
            </a:r>
          </a:p>
        </p:txBody>
      </p:sp>
    </p:spTree>
    <p:extLst>
      <p:ext uri="{BB962C8B-B14F-4D97-AF65-F5344CB8AC3E}">
        <p14:creationId xmlns:p14="http://schemas.microsoft.com/office/powerpoint/2010/main" val="4003997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1E705C-9DB9-4FED-999D-20F289CA722B}"/>
              </a:ext>
            </a:extLst>
          </p:cNvPr>
          <p:cNvSpPr>
            <a:spLocks noGrp="1"/>
          </p:cNvSpPr>
          <p:nvPr>
            <p:ph type="title"/>
          </p:nvPr>
        </p:nvSpPr>
        <p:spPr/>
        <p:txBody>
          <a:bodyPr/>
          <a:lstStyle/>
          <a:p>
            <a:r>
              <a:rPr lang="en-US" dirty="0" err="1"/>
              <a:t>Frenet</a:t>
            </a:r>
            <a:r>
              <a:rPr lang="en-US" dirty="0"/>
              <a:t> Frame based Path Synthesis</a:t>
            </a:r>
          </a:p>
        </p:txBody>
      </p:sp>
      <p:sp>
        <p:nvSpPr>
          <p:cNvPr id="5" name="Text Placeholder 4">
            <a:extLst>
              <a:ext uri="{FF2B5EF4-FFF2-40B4-BE49-F238E27FC236}">
                <a16:creationId xmlns:a16="http://schemas.microsoft.com/office/drawing/2014/main" id="{F077B552-85A0-4401-92D9-8290095027E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9835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C22E7-0497-4CCD-9D35-BFFE16E0FD76}"/>
              </a:ext>
            </a:extLst>
          </p:cNvPr>
          <p:cNvSpPr>
            <a:spLocks noGrp="1"/>
          </p:cNvSpPr>
          <p:nvPr>
            <p:ph type="title"/>
          </p:nvPr>
        </p:nvSpPr>
        <p:spPr/>
        <p:txBody>
          <a:bodyPr/>
          <a:lstStyle/>
          <a:p>
            <a:r>
              <a:rPr lang="en-US" dirty="0" err="1"/>
              <a:t>Frenet</a:t>
            </a:r>
            <a:r>
              <a:rPr lang="en-US" dirty="0"/>
              <a:t> Frame based Path Synthesis</a:t>
            </a:r>
          </a:p>
        </p:txBody>
      </p:sp>
      <p:sp>
        <p:nvSpPr>
          <p:cNvPr id="3" name="Content Placeholder 2">
            <a:extLst>
              <a:ext uri="{FF2B5EF4-FFF2-40B4-BE49-F238E27FC236}">
                <a16:creationId xmlns:a16="http://schemas.microsoft.com/office/drawing/2014/main" id="{C3CE6CBB-192B-4B89-94D6-7E2093AEEA01}"/>
              </a:ext>
            </a:extLst>
          </p:cNvPr>
          <p:cNvSpPr>
            <a:spLocks noGrp="1"/>
          </p:cNvSpPr>
          <p:nvPr>
            <p:ph idx="1"/>
          </p:nvPr>
        </p:nvSpPr>
        <p:spPr>
          <a:xfrm>
            <a:off x="838200" y="1825625"/>
            <a:ext cx="5325208" cy="4351338"/>
          </a:xfrm>
        </p:spPr>
        <p:txBody>
          <a:bodyPr>
            <a:normAutofit fontScale="70000" lnSpcReduction="20000"/>
          </a:bodyPr>
          <a:lstStyle/>
          <a:p>
            <a:r>
              <a:rPr lang="en-US" dirty="0"/>
              <a:t>A </a:t>
            </a:r>
            <a:r>
              <a:rPr lang="en-US" dirty="0" err="1"/>
              <a:t>Frenet</a:t>
            </a:r>
            <a:r>
              <a:rPr lang="en-US" dirty="0"/>
              <a:t> frame based path synthesis approach uses motion synthesis algorithms.</a:t>
            </a:r>
          </a:p>
          <a:p>
            <a:r>
              <a:rPr lang="en-US" dirty="0"/>
              <a:t>Motion synthesis- Given a set of path and orientations, calculate the best possible mechanism whose Coupler point passes through those poses.</a:t>
            </a:r>
          </a:p>
          <a:p>
            <a:r>
              <a:rPr lang="en-US" dirty="0"/>
              <a:t>Motion synthesis algorithm solve a linear system of equations in quaternion space and thus faster.</a:t>
            </a:r>
          </a:p>
          <a:p>
            <a:r>
              <a:rPr lang="en-US" dirty="0"/>
              <a:t>Path synthesis algorithm solve nonlinear system of equations in real space and thus slower.</a:t>
            </a:r>
          </a:p>
          <a:p>
            <a:r>
              <a:rPr lang="en-US" dirty="0"/>
              <a:t>Kinematic mapping based motion Synthesis also does Type synthesis thus including Prismatic and Revolute mechanisms. It can also give multiple solutions.</a:t>
            </a:r>
          </a:p>
          <a:p>
            <a:endParaRPr lang="en-US" dirty="0"/>
          </a:p>
        </p:txBody>
      </p:sp>
      <p:pic>
        <p:nvPicPr>
          <p:cNvPr id="5" name="Picture 4">
            <a:extLst>
              <a:ext uri="{FF2B5EF4-FFF2-40B4-BE49-F238E27FC236}">
                <a16:creationId xmlns:a16="http://schemas.microsoft.com/office/drawing/2014/main" id="{1117A87B-5BE3-44C0-A290-F6F62BE1D7F0}"/>
              </a:ext>
            </a:extLst>
          </p:cNvPr>
          <p:cNvPicPr>
            <a:picLocks noChangeAspect="1"/>
          </p:cNvPicPr>
          <p:nvPr/>
        </p:nvPicPr>
        <p:blipFill rotWithShape="1">
          <a:blip r:embed="rId2">
            <a:extLst>
              <a:ext uri="{28A0092B-C50C-407E-A947-70E740481C1C}">
                <a14:useLocalDpi xmlns:a14="http://schemas.microsoft.com/office/drawing/2010/main" val="0"/>
              </a:ext>
            </a:extLst>
          </a:blip>
          <a:srcRect l="15000" r="39442" b="11949"/>
          <a:stretch/>
        </p:blipFill>
        <p:spPr>
          <a:xfrm>
            <a:off x="6567853" y="1589436"/>
            <a:ext cx="4651131" cy="4480624"/>
          </a:xfrm>
          <a:prstGeom prst="rect">
            <a:avLst/>
          </a:prstGeom>
        </p:spPr>
      </p:pic>
    </p:spTree>
    <p:extLst>
      <p:ext uri="{BB962C8B-B14F-4D97-AF65-F5344CB8AC3E}">
        <p14:creationId xmlns:p14="http://schemas.microsoft.com/office/powerpoint/2010/main" val="2419931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9A10F-AE66-4E3E-BD7B-9008DEEDA296}"/>
              </a:ext>
            </a:extLst>
          </p:cNvPr>
          <p:cNvSpPr>
            <a:spLocks noGrp="1"/>
          </p:cNvSpPr>
          <p:nvPr>
            <p:ph type="title"/>
          </p:nvPr>
        </p:nvSpPr>
        <p:spPr/>
        <p:txBody>
          <a:bodyPr/>
          <a:lstStyle/>
          <a:p>
            <a:r>
              <a:rPr lang="en-US" dirty="0"/>
              <a:t>Review: Kinematic mapping based Motion Synthesis</a:t>
            </a:r>
          </a:p>
        </p:txBody>
      </p:sp>
      <p:sp>
        <p:nvSpPr>
          <p:cNvPr id="3" name="Content Placeholder 2">
            <a:extLst>
              <a:ext uri="{FF2B5EF4-FFF2-40B4-BE49-F238E27FC236}">
                <a16:creationId xmlns:a16="http://schemas.microsoft.com/office/drawing/2014/main" id="{B652933B-9805-4CAA-99ED-2779840B85A6}"/>
              </a:ext>
            </a:extLst>
          </p:cNvPr>
          <p:cNvSpPr>
            <a:spLocks noGrp="1"/>
          </p:cNvSpPr>
          <p:nvPr>
            <p:ph sz="half" idx="1"/>
          </p:nvPr>
        </p:nvSpPr>
        <p:spPr/>
        <p:txBody>
          <a:bodyPr>
            <a:normAutofit/>
          </a:bodyPr>
          <a:lstStyle/>
          <a:p>
            <a:r>
              <a:rPr lang="en-US" sz="1600" dirty="0"/>
              <a:t>Map poses to quaternion space</a:t>
            </a:r>
          </a:p>
          <a:p>
            <a:endParaRPr lang="en-US" sz="1600" dirty="0"/>
          </a:p>
          <a:p>
            <a:endParaRPr lang="en-US" sz="1600" dirty="0"/>
          </a:p>
          <a:p>
            <a:endParaRPr lang="en-US" sz="1600" dirty="0"/>
          </a:p>
          <a:p>
            <a:pPr marL="0" indent="0">
              <a:buNone/>
            </a:pPr>
            <a:endParaRPr lang="en-US" sz="1600" dirty="0"/>
          </a:p>
          <a:p>
            <a:r>
              <a:rPr lang="en-US" sz="1600" dirty="0"/>
              <a:t>Calculate coefficients of G-manifold using quaternions.</a:t>
            </a:r>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7A5BAA50-799D-4B45-A73D-CD310BF8F45C}"/>
                  </a:ext>
                </a:extLst>
              </p:cNvPr>
              <p:cNvSpPr>
                <a:spLocks noGrp="1"/>
              </p:cNvSpPr>
              <p:nvPr>
                <p:ph sz="half" idx="2"/>
              </p:nvPr>
            </p:nvSpPr>
            <p:spPr>
              <a:xfrm>
                <a:off x="6172200" y="1825625"/>
                <a:ext cx="5181600" cy="4351338"/>
              </a:xfrm>
            </p:spPr>
            <p:txBody>
              <a:bodyPr>
                <a:normAutofit fontScale="85000" lnSpcReduction="10000"/>
              </a:bodyPr>
              <a:lstStyle/>
              <a:p>
                <a:pPr>
                  <a:lnSpc>
                    <a:spcPct val="100000"/>
                  </a:lnSpc>
                  <a:spcBef>
                    <a:spcPts val="600"/>
                  </a:spcBef>
                </a:pPr>
                <a:r>
                  <a:rPr lang="en-US" sz="1800" dirty="0"/>
                  <a:t>Find the least square solution to the over constrained system of equation </a:t>
                </a:r>
                <a14:m>
                  <m:oMath xmlns:m="http://schemas.openxmlformats.org/officeDocument/2006/math">
                    <m:r>
                      <a:rPr lang="en-US" sz="1800" b="0" i="0" smtClean="0">
                        <a:latin typeface="Cambria Math" panose="02040503050406030204" pitchFamily="18" charset="0"/>
                      </a:rPr>
                      <m:t>[</m:t>
                    </m:r>
                    <m:r>
                      <a:rPr lang="en-US" sz="1800" b="0" i="1" smtClean="0">
                        <a:latin typeface="Cambria Math" panose="02040503050406030204" pitchFamily="18" charset="0"/>
                      </a:rPr>
                      <m:t>𝐴</m:t>
                    </m:r>
                    <m:r>
                      <a:rPr lang="en-US" sz="1800" b="0" i="1" smtClean="0">
                        <a:latin typeface="Cambria Math" panose="02040503050406030204" pitchFamily="18" charset="0"/>
                      </a:rPr>
                      <m:t>]</m:t>
                    </m:r>
                    <m:r>
                      <a:rPr lang="en-US" sz="1800" b="1" i="1" smtClean="0">
                        <a:latin typeface="Cambria Math" panose="02040503050406030204" pitchFamily="18" charset="0"/>
                      </a:rPr>
                      <m:t>𝒒</m:t>
                    </m:r>
                    <m:r>
                      <a:rPr lang="en-US" sz="1800" b="0" i="1" smtClean="0">
                        <a:latin typeface="Cambria Math" panose="02040503050406030204" pitchFamily="18" charset="0"/>
                      </a:rPr>
                      <m:t>=0</m:t>
                    </m:r>
                  </m:oMath>
                </a14:m>
                <a:r>
                  <a:rPr lang="en-US" sz="1800" dirty="0"/>
                  <a:t> using Singular value decomposition. </a:t>
                </a:r>
                <a14:m>
                  <m:oMath xmlns:m="http://schemas.openxmlformats.org/officeDocument/2006/math">
                    <m:r>
                      <a:rPr lang="en-US" sz="1800" b="0" i="0" dirty="0" smtClean="0">
                        <a:latin typeface="Cambria Math" panose="02040503050406030204" pitchFamily="18" charset="0"/>
                      </a:rPr>
                      <m:t>[</m:t>
                    </m:r>
                    <m:r>
                      <a:rPr lang="en-US" sz="1800" i="1" dirty="0" smtClean="0">
                        <a:latin typeface="Cambria Math" panose="02040503050406030204" pitchFamily="18" charset="0"/>
                      </a:rPr>
                      <m:t>𝐴</m:t>
                    </m:r>
                    <m:r>
                      <a:rPr lang="en-US" sz="1800" b="0" i="1" dirty="0" smtClean="0">
                        <a:latin typeface="Cambria Math" panose="02040503050406030204" pitchFamily="18" charset="0"/>
                      </a:rPr>
                      <m:t>]</m:t>
                    </m:r>
                  </m:oMath>
                </a14:m>
                <a:r>
                  <a:rPr lang="en-US" sz="1800" dirty="0"/>
                  <a:t> is the G-manifold coefficient matrix. </a:t>
                </a:r>
                <a14:m>
                  <m:oMath xmlns:m="http://schemas.openxmlformats.org/officeDocument/2006/math">
                    <m:r>
                      <a:rPr lang="en-US" sz="1800" b="1" i="1" smtClean="0">
                        <a:latin typeface="Cambria Math" panose="02040503050406030204" pitchFamily="18" charset="0"/>
                      </a:rPr>
                      <m:t>𝒒</m:t>
                    </m:r>
                  </m:oMath>
                </a14:m>
                <a:r>
                  <a:rPr lang="en-US" sz="1800" dirty="0"/>
                  <a:t> is the column vector of homogenous coefficients.</a:t>
                </a:r>
              </a:p>
              <a:p>
                <a:pPr>
                  <a:lnSpc>
                    <a:spcPct val="100000"/>
                  </a:lnSpc>
                  <a:spcBef>
                    <a:spcPts val="600"/>
                  </a:spcBef>
                </a:pPr>
                <a:endParaRPr lang="en-US" sz="1800" dirty="0"/>
              </a:p>
              <a:p>
                <a:pPr>
                  <a:lnSpc>
                    <a:spcPct val="100000"/>
                  </a:lnSpc>
                  <a:spcBef>
                    <a:spcPts val="600"/>
                  </a:spcBef>
                </a:pPr>
                <a:endParaRPr lang="en-US" sz="1800" dirty="0"/>
              </a:p>
              <a:p>
                <a:pPr>
                  <a:lnSpc>
                    <a:spcPct val="100000"/>
                  </a:lnSpc>
                  <a:spcBef>
                    <a:spcPts val="600"/>
                  </a:spcBef>
                </a:pPr>
                <a:endParaRPr lang="en-US" sz="1800" dirty="0"/>
              </a:p>
              <a:p>
                <a:pPr>
                  <a:lnSpc>
                    <a:spcPct val="100000"/>
                  </a:lnSpc>
                  <a:spcBef>
                    <a:spcPts val="600"/>
                  </a:spcBef>
                </a:pPr>
                <a:endParaRPr lang="en-US" sz="1800" dirty="0"/>
              </a:p>
              <a:p>
                <a:pPr>
                  <a:lnSpc>
                    <a:spcPct val="100000"/>
                  </a:lnSpc>
                  <a:spcBef>
                    <a:spcPts val="600"/>
                  </a:spcBef>
                </a:pPr>
                <a:endParaRPr lang="en-US" sz="1800" dirty="0"/>
              </a:p>
              <a:p>
                <a:pPr marL="0" indent="0">
                  <a:lnSpc>
                    <a:spcPct val="100000"/>
                  </a:lnSpc>
                  <a:spcBef>
                    <a:spcPts val="600"/>
                  </a:spcBef>
                  <a:buNone/>
                </a:pPr>
                <a:endParaRPr lang="en-US" sz="1800" dirty="0"/>
              </a:p>
              <a:p>
                <a:pPr>
                  <a:lnSpc>
                    <a:spcPct val="100000"/>
                  </a:lnSpc>
                  <a:spcBef>
                    <a:spcPts val="600"/>
                  </a:spcBef>
                </a:pPr>
                <a:r>
                  <a:rPr lang="en-US" sz="1800" dirty="0"/>
                  <a:t>Satisfy the C-manifold constraint equations using analytic form of least square minimization</a:t>
                </a:r>
              </a:p>
              <a:p>
                <a:pPr>
                  <a:lnSpc>
                    <a:spcPct val="100000"/>
                  </a:lnSpc>
                  <a:spcBef>
                    <a:spcPts val="600"/>
                  </a:spcBef>
                </a:pPr>
                <a:endParaRPr lang="en-US" sz="1800" dirty="0"/>
              </a:p>
              <a:p>
                <a:pPr>
                  <a:lnSpc>
                    <a:spcPct val="100000"/>
                  </a:lnSpc>
                  <a:spcBef>
                    <a:spcPts val="600"/>
                  </a:spcBef>
                </a:pPr>
                <a:endParaRPr lang="en-US" sz="1800" dirty="0"/>
              </a:p>
              <a:p>
                <a:pPr>
                  <a:lnSpc>
                    <a:spcPct val="100000"/>
                  </a:lnSpc>
                  <a:spcBef>
                    <a:spcPts val="600"/>
                  </a:spcBef>
                </a:pPr>
                <a:r>
                  <a:rPr lang="en-US" sz="1800" dirty="0"/>
                  <a:t>This gives up-to four </a:t>
                </a:r>
                <a14:m>
                  <m:oMath xmlns:m="http://schemas.openxmlformats.org/officeDocument/2006/math">
                    <m:r>
                      <a:rPr lang="en-US" sz="1800" b="1" i="1" smtClean="0">
                        <a:latin typeface="Cambria Math" panose="02040503050406030204" pitchFamily="18" charset="0"/>
                      </a:rPr>
                      <m:t>𝒒</m:t>
                    </m:r>
                  </m:oMath>
                </a14:m>
                <a:r>
                  <a:rPr lang="en-US" sz="1800" dirty="0"/>
                  <a:t> vectors which can be converted into dyad parameters</a:t>
                </a:r>
              </a:p>
            </p:txBody>
          </p:sp>
        </mc:Choice>
        <mc:Fallback xmlns="">
          <p:sp>
            <p:nvSpPr>
              <p:cNvPr id="8" name="Content Placeholder 7">
                <a:extLst>
                  <a:ext uri="{FF2B5EF4-FFF2-40B4-BE49-F238E27FC236}">
                    <a16:creationId xmlns:a16="http://schemas.microsoft.com/office/drawing/2014/main" id="{7A5BAA50-799D-4B45-A73D-CD310BF8F45C}"/>
                  </a:ext>
                </a:extLst>
              </p:cNvPr>
              <p:cNvSpPr>
                <a:spLocks noGrp="1" noRot="1" noChangeAspect="1" noMove="1" noResize="1" noEditPoints="1" noAdjustHandles="1" noChangeArrowheads="1" noChangeShapeType="1" noTextEdit="1"/>
              </p:cNvSpPr>
              <p:nvPr>
                <p:ph sz="half" idx="2"/>
              </p:nvPr>
            </p:nvSpPr>
            <p:spPr>
              <a:xfrm>
                <a:off x="6172200" y="1825625"/>
                <a:ext cx="5181600" cy="4351338"/>
              </a:xfrm>
              <a:blipFill>
                <a:blip r:embed="rId2"/>
                <a:stretch>
                  <a:fillRect l="-353" t="-700"/>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442C401F-9A42-4CA1-815E-5E5F64710EB5}"/>
              </a:ext>
            </a:extLst>
          </p:cNvPr>
          <p:cNvPicPr>
            <a:picLocks noChangeAspect="1"/>
          </p:cNvPicPr>
          <p:nvPr/>
        </p:nvPicPr>
        <p:blipFill>
          <a:blip r:embed="rId3"/>
          <a:stretch>
            <a:fillRect/>
          </a:stretch>
        </p:blipFill>
        <p:spPr>
          <a:xfrm>
            <a:off x="1094150" y="2229747"/>
            <a:ext cx="2185142" cy="868996"/>
          </a:xfrm>
          <a:prstGeom prst="rect">
            <a:avLst/>
          </a:prstGeom>
        </p:spPr>
      </p:pic>
      <p:pic>
        <p:nvPicPr>
          <p:cNvPr id="5" name="Picture 4">
            <a:extLst>
              <a:ext uri="{FF2B5EF4-FFF2-40B4-BE49-F238E27FC236}">
                <a16:creationId xmlns:a16="http://schemas.microsoft.com/office/drawing/2014/main" id="{021E5CD2-D3CC-4122-9114-836149803F72}"/>
              </a:ext>
            </a:extLst>
          </p:cNvPr>
          <p:cNvPicPr>
            <a:picLocks noChangeAspect="1"/>
          </p:cNvPicPr>
          <p:nvPr/>
        </p:nvPicPr>
        <p:blipFill>
          <a:blip r:embed="rId4"/>
          <a:stretch>
            <a:fillRect/>
          </a:stretch>
        </p:blipFill>
        <p:spPr>
          <a:xfrm>
            <a:off x="3696182" y="2220955"/>
            <a:ext cx="953364" cy="894306"/>
          </a:xfrm>
          <a:prstGeom prst="rect">
            <a:avLst/>
          </a:prstGeom>
        </p:spPr>
      </p:pic>
      <p:pic>
        <p:nvPicPr>
          <p:cNvPr id="7" name="Picture 6">
            <a:extLst>
              <a:ext uri="{FF2B5EF4-FFF2-40B4-BE49-F238E27FC236}">
                <a16:creationId xmlns:a16="http://schemas.microsoft.com/office/drawing/2014/main" id="{46C39BFF-2351-45A6-975B-8CB1CBD02AA1}"/>
              </a:ext>
            </a:extLst>
          </p:cNvPr>
          <p:cNvPicPr>
            <a:picLocks noChangeAspect="1"/>
          </p:cNvPicPr>
          <p:nvPr/>
        </p:nvPicPr>
        <p:blipFill>
          <a:blip r:embed="rId5"/>
          <a:stretch>
            <a:fillRect/>
          </a:stretch>
        </p:blipFill>
        <p:spPr>
          <a:xfrm>
            <a:off x="1646764" y="4895469"/>
            <a:ext cx="3265056" cy="1096788"/>
          </a:xfrm>
          <a:prstGeom prst="rect">
            <a:avLst/>
          </a:prstGeom>
        </p:spPr>
      </p:pic>
      <p:pic>
        <p:nvPicPr>
          <p:cNvPr id="10" name="Picture 9">
            <a:extLst>
              <a:ext uri="{FF2B5EF4-FFF2-40B4-BE49-F238E27FC236}">
                <a16:creationId xmlns:a16="http://schemas.microsoft.com/office/drawing/2014/main" id="{4A5D88E8-844F-4CE6-9A68-6D2BD43E4F48}"/>
              </a:ext>
            </a:extLst>
          </p:cNvPr>
          <p:cNvPicPr>
            <a:picLocks noChangeAspect="1"/>
          </p:cNvPicPr>
          <p:nvPr/>
        </p:nvPicPr>
        <p:blipFill>
          <a:blip r:embed="rId6"/>
          <a:stretch>
            <a:fillRect/>
          </a:stretch>
        </p:blipFill>
        <p:spPr>
          <a:xfrm>
            <a:off x="6627992" y="2703276"/>
            <a:ext cx="3821888" cy="1603000"/>
          </a:xfrm>
          <a:prstGeom prst="rect">
            <a:avLst/>
          </a:prstGeom>
        </p:spPr>
      </p:pic>
      <p:pic>
        <p:nvPicPr>
          <p:cNvPr id="11" name="Picture 10">
            <a:extLst>
              <a:ext uri="{FF2B5EF4-FFF2-40B4-BE49-F238E27FC236}">
                <a16:creationId xmlns:a16="http://schemas.microsoft.com/office/drawing/2014/main" id="{AC16F886-9F0E-4985-94A8-10E6F906E459}"/>
              </a:ext>
            </a:extLst>
          </p:cNvPr>
          <p:cNvPicPr>
            <a:picLocks noChangeAspect="1"/>
          </p:cNvPicPr>
          <p:nvPr/>
        </p:nvPicPr>
        <p:blipFill>
          <a:blip r:embed="rId7"/>
          <a:stretch>
            <a:fillRect/>
          </a:stretch>
        </p:blipFill>
        <p:spPr>
          <a:xfrm>
            <a:off x="6768669" y="4912581"/>
            <a:ext cx="3982186" cy="329038"/>
          </a:xfrm>
          <a:prstGeom prst="rect">
            <a:avLst/>
          </a:prstGeom>
        </p:spPr>
      </p:pic>
      <p:pic>
        <p:nvPicPr>
          <p:cNvPr id="13" name="Picture 12">
            <a:extLst>
              <a:ext uri="{FF2B5EF4-FFF2-40B4-BE49-F238E27FC236}">
                <a16:creationId xmlns:a16="http://schemas.microsoft.com/office/drawing/2014/main" id="{4C3A48EB-3511-4EFC-B8DB-8F338A02FA84}"/>
              </a:ext>
            </a:extLst>
          </p:cNvPr>
          <p:cNvPicPr>
            <a:picLocks noChangeAspect="1"/>
          </p:cNvPicPr>
          <p:nvPr/>
        </p:nvPicPr>
        <p:blipFill>
          <a:blip r:embed="rId8"/>
          <a:stretch>
            <a:fillRect/>
          </a:stretch>
        </p:blipFill>
        <p:spPr>
          <a:xfrm>
            <a:off x="1333261" y="3885821"/>
            <a:ext cx="3892062" cy="874711"/>
          </a:xfrm>
          <a:prstGeom prst="rect">
            <a:avLst/>
          </a:prstGeom>
        </p:spPr>
      </p:pic>
    </p:spTree>
    <p:extLst>
      <p:ext uri="{BB962C8B-B14F-4D97-AF65-F5344CB8AC3E}">
        <p14:creationId xmlns:p14="http://schemas.microsoft.com/office/powerpoint/2010/main" val="262789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20F36-B61F-4556-8690-4FFB5DC67AC8}"/>
              </a:ext>
            </a:extLst>
          </p:cNvPr>
          <p:cNvSpPr>
            <a:spLocks noGrp="1"/>
          </p:cNvSpPr>
          <p:nvPr>
            <p:ph type="title"/>
          </p:nvPr>
        </p:nvSpPr>
        <p:spPr/>
        <p:txBody>
          <a:bodyPr/>
          <a:lstStyle/>
          <a:p>
            <a:r>
              <a:rPr lang="en-US" dirty="0" err="1"/>
              <a:t>Frenet</a:t>
            </a:r>
            <a:r>
              <a:rPr lang="en-US" dirty="0"/>
              <a:t> Frame based Path Synthesis</a:t>
            </a:r>
          </a:p>
        </p:txBody>
      </p:sp>
      <p:sp>
        <p:nvSpPr>
          <p:cNvPr id="3" name="Content Placeholder 2">
            <a:extLst>
              <a:ext uri="{FF2B5EF4-FFF2-40B4-BE49-F238E27FC236}">
                <a16:creationId xmlns:a16="http://schemas.microsoft.com/office/drawing/2014/main" id="{27C8B4AB-D864-4A8B-9057-D85933D25913}"/>
              </a:ext>
            </a:extLst>
          </p:cNvPr>
          <p:cNvSpPr>
            <a:spLocks noGrp="1"/>
          </p:cNvSpPr>
          <p:nvPr>
            <p:ph idx="1"/>
          </p:nvPr>
        </p:nvSpPr>
        <p:spPr/>
        <p:txBody>
          <a:bodyPr>
            <a:normAutofit lnSpcReduction="10000"/>
          </a:bodyPr>
          <a:lstStyle/>
          <a:p>
            <a:r>
              <a:rPr lang="en-US" dirty="0"/>
              <a:t>To convert path problem into motion problem, appropriate orientation data need to be generated for each path point.</a:t>
            </a:r>
          </a:p>
          <a:p>
            <a:r>
              <a:rPr lang="en-US" dirty="0" err="1"/>
              <a:t>Frenet</a:t>
            </a:r>
            <a:r>
              <a:rPr lang="en-US" dirty="0"/>
              <a:t> Frame- It is a moving reference frame of orthonormal vectors which are used to describe a time-parametrized curve locally at each point on it.</a:t>
            </a:r>
          </a:p>
          <a:p>
            <a:r>
              <a:rPr lang="en-US" dirty="0" err="1"/>
              <a:t>Frenet</a:t>
            </a:r>
            <a:r>
              <a:rPr lang="en-US" dirty="0"/>
              <a:t> Frame can be used to generate orientation data if path point data can be converted into a continuous differentiable curve.</a:t>
            </a:r>
          </a:p>
          <a:p>
            <a:r>
              <a:rPr lang="en-US" dirty="0"/>
              <a:t>Two types of interpolating/approximation path curves have been used </a:t>
            </a:r>
          </a:p>
          <a:p>
            <a:pPr lvl="1"/>
            <a:r>
              <a:rPr lang="en-US" dirty="0"/>
              <a:t>Fourier curve</a:t>
            </a:r>
          </a:p>
          <a:p>
            <a:pPr lvl="1"/>
            <a:r>
              <a:rPr lang="en-US" dirty="0"/>
              <a:t>B-spline curve</a:t>
            </a:r>
          </a:p>
          <a:p>
            <a:pPr lvl="1"/>
            <a:endParaRPr lang="en-US" dirty="0"/>
          </a:p>
          <a:p>
            <a:endParaRPr lang="en-US" dirty="0"/>
          </a:p>
        </p:txBody>
      </p:sp>
    </p:spTree>
    <p:extLst>
      <p:ext uri="{BB962C8B-B14F-4D97-AF65-F5344CB8AC3E}">
        <p14:creationId xmlns:p14="http://schemas.microsoft.com/office/powerpoint/2010/main" val="1926471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7CFA2-C955-46F1-B117-E27033C8FFD3}"/>
              </a:ext>
            </a:extLst>
          </p:cNvPr>
          <p:cNvSpPr>
            <a:spLocks noGrp="1"/>
          </p:cNvSpPr>
          <p:nvPr>
            <p:ph type="title"/>
          </p:nvPr>
        </p:nvSpPr>
        <p:spPr/>
        <p:txBody>
          <a:bodyPr/>
          <a:lstStyle/>
          <a:p>
            <a:r>
              <a:rPr lang="en-US" dirty="0" err="1"/>
              <a:t>Frenet</a:t>
            </a:r>
            <a:r>
              <a:rPr lang="en-US" dirty="0"/>
              <a:t> Frame based Path Synthesis</a:t>
            </a:r>
          </a:p>
        </p:txBody>
      </p:sp>
      <p:sp>
        <p:nvSpPr>
          <p:cNvPr id="3" name="Content Placeholder 2">
            <a:extLst>
              <a:ext uri="{FF2B5EF4-FFF2-40B4-BE49-F238E27FC236}">
                <a16:creationId xmlns:a16="http://schemas.microsoft.com/office/drawing/2014/main" id="{580FB4D3-DCEB-4DF4-AE9C-C18FFFE19213}"/>
              </a:ext>
            </a:extLst>
          </p:cNvPr>
          <p:cNvSpPr>
            <a:spLocks noGrp="1"/>
          </p:cNvSpPr>
          <p:nvPr>
            <p:ph idx="1"/>
          </p:nvPr>
        </p:nvSpPr>
        <p:spPr>
          <a:xfrm>
            <a:off x="838200" y="1825625"/>
            <a:ext cx="5338864" cy="4351338"/>
          </a:xfrm>
        </p:spPr>
        <p:txBody>
          <a:bodyPr/>
          <a:lstStyle/>
          <a:p>
            <a:r>
              <a:rPr lang="en-US" dirty="0"/>
              <a:t>Both of the curve description perform well for relatively less number of path points. </a:t>
            </a:r>
          </a:p>
          <a:p>
            <a:r>
              <a:rPr lang="en-US" dirty="0"/>
              <a:t>Since none of the analytical relations between orientation and path for a four bar are being used, it can miss valid mechanisms.</a:t>
            </a:r>
          </a:p>
          <a:p>
            <a:endParaRPr lang="en-US" dirty="0"/>
          </a:p>
        </p:txBody>
      </p:sp>
      <p:pic>
        <p:nvPicPr>
          <p:cNvPr id="5" name="Picture 4">
            <a:extLst>
              <a:ext uri="{FF2B5EF4-FFF2-40B4-BE49-F238E27FC236}">
                <a16:creationId xmlns:a16="http://schemas.microsoft.com/office/drawing/2014/main" id="{50DE708C-1627-4ECE-8BC0-4F16F79E76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6378" y="1294073"/>
            <a:ext cx="5695622" cy="2684839"/>
          </a:xfrm>
          <a:prstGeom prst="rect">
            <a:avLst/>
          </a:prstGeom>
        </p:spPr>
      </p:pic>
      <p:pic>
        <p:nvPicPr>
          <p:cNvPr id="7" name="Picture 6">
            <a:extLst>
              <a:ext uri="{FF2B5EF4-FFF2-40B4-BE49-F238E27FC236}">
                <a16:creationId xmlns:a16="http://schemas.microsoft.com/office/drawing/2014/main" id="{CC859FA9-018D-46C8-85B9-52DDC1055B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6377" y="3978912"/>
            <a:ext cx="5695623" cy="2860278"/>
          </a:xfrm>
          <a:prstGeom prst="rect">
            <a:avLst/>
          </a:prstGeom>
        </p:spPr>
      </p:pic>
    </p:spTree>
    <p:extLst>
      <p:ext uri="{BB962C8B-B14F-4D97-AF65-F5344CB8AC3E}">
        <p14:creationId xmlns:p14="http://schemas.microsoft.com/office/powerpoint/2010/main" val="1168527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1E705C-9DB9-4FED-999D-20F289CA722B}"/>
              </a:ext>
            </a:extLst>
          </p:cNvPr>
          <p:cNvSpPr>
            <a:spLocks noGrp="1"/>
          </p:cNvSpPr>
          <p:nvPr>
            <p:ph type="title"/>
          </p:nvPr>
        </p:nvSpPr>
        <p:spPr/>
        <p:txBody>
          <a:bodyPr/>
          <a:lstStyle/>
          <a:p>
            <a:r>
              <a:rPr lang="en-US" dirty="0"/>
              <a:t>Mixed Synthesis</a:t>
            </a:r>
          </a:p>
        </p:txBody>
      </p:sp>
      <p:sp>
        <p:nvSpPr>
          <p:cNvPr id="5" name="Text Placeholder 4">
            <a:extLst>
              <a:ext uri="{FF2B5EF4-FFF2-40B4-BE49-F238E27FC236}">
                <a16:creationId xmlns:a16="http://schemas.microsoft.com/office/drawing/2014/main" id="{F077B552-85A0-4401-92D9-8290095027E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867200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211634-403D-49EB-8036-32C368ACC441}"/>
              </a:ext>
            </a:extLst>
          </p:cNvPr>
          <p:cNvSpPr>
            <a:spLocks noGrp="1"/>
          </p:cNvSpPr>
          <p:nvPr>
            <p:ph type="title"/>
          </p:nvPr>
        </p:nvSpPr>
        <p:spPr/>
        <p:txBody>
          <a:bodyPr/>
          <a:lstStyle/>
          <a:p>
            <a:r>
              <a:rPr lang="en-US" dirty="0"/>
              <a:t>Motivation</a:t>
            </a:r>
          </a:p>
        </p:txBody>
      </p:sp>
      <p:sp>
        <p:nvSpPr>
          <p:cNvPr id="5" name="Content Placeholder 4">
            <a:extLst>
              <a:ext uri="{FF2B5EF4-FFF2-40B4-BE49-F238E27FC236}">
                <a16:creationId xmlns:a16="http://schemas.microsoft.com/office/drawing/2014/main" id="{584FA6BA-EAC1-476C-9887-0F80A1D4E888}"/>
              </a:ext>
            </a:extLst>
          </p:cNvPr>
          <p:cNvSpPr>
            <a:spLocks noGrp="1"/>
          </p:cNvSpPr>
          <p:nvPr>
            <p:ph idx="1"/>
          </p:nvPr>
        </p:nvSpPr>
        <p:spPr/>
        <p:txBody>
          <a:bodyPr/>
          <a:lstStyle/>
          <a:p>
            <a:r>
              <a:rPr lang="en-US" dirty="0"/>
              <a:t>In </a:t>
            </a:r>
            <a:r>
              <a:rPr lang="en-US" dirty="0" err="1"/>
              <a:t>Frenet</a:t>
            </a:r>
            <a:r>
              <a:rPr lang="en-US" dirty="0"/>
              <a:t> frame based path synthesis, the analytical relationship between the orientations and the path has been ignored.</a:t>
            </a:r>
          </a:p>
          <a:p>
            <a:r>
              <a:rPr lang="en-US" dirty="0"/>
              <a:t>Using this data, better mechanisms would be synthesized.</a:t>
            </a:r>
          </a:p>
          <a:p>
            <a:r>
              <a:rPr lang="en-US" dirty="0"/>
              <a:t>This relationship is calculated using Fourier based Motion Analysis.</a:t>
            </a:r>
          </a:p>
        </p:txBody>
      </p:sp>
    </p:spTree>
    <p:extLst>
      <p:ext uri="{BB962C8B-B14F-4D97-AF65-F5344CB8AC3E}">
        <p14:creationId xmlns:p14="http://schemas.microsoft.com/office/powerpoint/2010/main" val="32674622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B1B6FC24-E0C3-4EA0-AC45-7FD6E5CC104F}"/>
              </a:ext>
            </a:extLst>
          </p:cNvPr>
          <p:cNvGrpSpPr/>
          <p:nvPr/>
        </p:nvGrpSpPr>
        <p:grpSpPr>
          <a:xfrm>
            <a:off x="6096000" y="1124167"/>
            <a:ext cx="5923552" cy="5496439"/>
            <a:chOff x="6121908" y="913155"/>
            <a:chExt cx="5923552" cy="5496439"/>
          </a:xfrm>
        </p:grpSpPr>
        <p:pic>
          <p:nvPicPr>
            <p:cNvPr id="27" name="Picture 26">
              <a:extLst>
                <a:ext uri="{FF2B5EF4-FFF2-40B4-BE49-F238E27FC236}">
                  <a16:creationId xmlns:a16="http://schemas.microsoft.com/office/drawing/2014/main" id="{CF0008DD-D419-4EB1-8AE4-5A44CD181A48}"/>
                </a:ext>
              </a:extLst>
            </p:cNvPr>
            <p:cNvPicPr>
              <a:picLocks noChangeAspect="1"/>
            </p:cNvPicPr>
            <p:nvPr/>
          </p:nvPicPr>
          <p:blipFill>
            <a:blip r:embed="rId3"/>
            <a:stretch>
              <a:fillRect/>
            </a:stretch>
          </p:blipFill>
          <p:spPr>
            <a:xfrm>
              <a:off x="6121908" y="913155"/>
              <a:ext cx="5923552" cy="5496439"/>
            </a:xfrm>
            <a:prstGeom prst="rect">
              <a:avLst/>
            </a:prstGeom>
          </p:spPr>
        </p:pic>
        <p:grpSp>
          <p:nvGrpSpPr>
            <p:cNvPr id="18" name="Group 17">
              <a:extLst>
                <a:ext uri="{FF2B5EF4-FFF2-40B4-BE49-F238E27FC236}">
                  <a16:creationId xmlns:a16="http://schemas.microsoft.com/office/drawing/2014/main" id="{FBC06136-D73B-4181-BA61-0241CBA2EF3B}"/>
                </a:ext>
              </a:extLst>
            </p:cNvPr>
            <p:cNvGrpSpPr/>
            <p:nvPr/>
          </p:nvGrpSpPr>
          <p:grpSpPr>
            <a:xfrm>
              <a:off x="7817104" y="2343805"/>
              <a:ext cx="3272589" cy="2578217"/>
              <a:chOff x="7755558" y="2353666"/>
              <a:chExt cx="3272589" cy="2578217"/>
            </a:xfrm>
          </p:grpSpPr>
          <p:grpSp>
            <p:nvGrpSpPr>
              <p:cNvPr id="20" name="Group 19">
                <a:extLst>
                  <a:ext uri="{FF2B5EF4-FFF2-40B4-BE49-F238E27FC236}">
                    <a16:creationId xmlns:a16="http://schemas.microsoft.com/office/drawing/2014/main" id="{699E5C28-4B80-40EC-97EC-E49647E0B396}"/>
                  </a:ext>
                </a:extLst>
              </p:cNvPr>
              <p:cNvGrpSpPr/>
              <p:nvPr/>
            </p:nvGrpSpPr>
            <p:grpSpPr>
              <a:xfrm>
                <a:off x="8133229" y="2704531"/>
                <a:ext cx="1223243" cy="2227352"/>
                <a:chOff x="7624020" y="4069861"/>
                <a:chExt cx="989837" cy="1802345"/>
              </a:xfrm>
            </p:grpSpPr>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80E23DE7-C200-4223-B95B-4EB96E59A437}"/>
                        </a:ext>
                      </a:extLst>
                    </p:cNvPr>
                    <p:cNvSpPr/>
                    <p:nvPr/>
                  </p:nvSpPr>
                  <p:spPr>
                    <a:xfrm>
                      <a:off x="7624020" y="4069861"/>
                      <a:ext cx="249309" cy="2241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200" b="0" i="1" dirty="0" smtClean="0">
                                <a:latin typeface="Cambria Math" panose="02040503050406030204" pitchFamily="18" charset="0"/>
                              </a:rPr>
                              <m:t>α</m:t>
                            </m:r>
                          </m:oMath>
                        </m:oMathPara>
                      </a14:m>
                      <a:endParaRPr lang="en-US" dirty="0"/>
                    </a:p>
                  </p:txBody>
                </p:sp>
              </mc:Choice>
              <mc:Fallback xmlns="">
                <p:sp>
                  <p:nvSpPr>
                    <p:cNvPr id="23" name="Rectangle 22">
                      <a:extLst>
                        <a:ext uri="{FF2B5EF4-FFF2-40B4-BE49-F238E27FC236}">
                          <a16:creationId xmlns:a16="http://schemas.microsoft.com/office/drawing/2014/main" id="{80E23DE7-C200-4223-B95B-4EB96E59A437}"/>
                        </a:ext>
                      </a:extLst>
                    </p:cNvPr>
                    <p:cNvSpPr>
                      <a:spLocks noRot="1" noChangeAspect="1" noMove="1" noResize="1" noEditPoints="1" noAdjustHandles="1" noChangeArrowheads="1" noChangeShapeType="1" noTextEdit="1"/>
                    </p:cNvSpPr>
                    <p:nvPr/>
                  </p:nvSpPr>
                  <p:spPr>
                    <a:xfrm>
                      <a:off x="7624020" y="4069861"/>
                      <a:ext cx="249309" cy="22414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11394129-E146-44B9-B1BC-1B8B6BA7B14A}"/>
                        </a:ext>
                      </a:extLst>
                    </p:cNvPr>
                    <p:cNvSpPr/>
                    <p:nvPr/>
                  </p:nvSpPr>
                  <p:spPr>
                    <a:xfrm>
                      <a:off x="8311677" y="5648062"/>
                      <a:ext cx="302180" cy="2241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sz="1200" b="0" i="1" dirty="0" smtClean="0">
                                    <a:latin typeface="Cambria Math" panose="02040503050406030204" pitchFamily="18" charset="0"/>
                                  </a:rPr>
                                </m:ctrlPr>
                              </m:sSubPr>
                              <m:e>
                                <m:r>
                                  <m:rPr>
                                    <m:sty m:val="p"/>
                                  </m:rPr>
                                  <a:rPr lang="el-GR" sz="1200" b="0" i="1" dirty="0" smtClean="0">
                                    <a:latin typeface="Cambria Math" panose="02040503050406030204" pitchFamily="18" charset="0"/>
                                  </a:rPr>
                                  <m:t>θ</m:t>
                                </m:r>
                              </m:e>
                              <m:sub>
                                <m:r>
                                  <a:rPr lang="en-US" sz="1200" b="0" i="1" dirty="0" smtClean="0">
                                    <a:latin typeface="Cambria Math" panose="02040503050406030204" pitchFamily="18" charset="0"/>
                                  </a:rPr>
                                  <m:t>1</m:t>
                                </m:r>
                              </m:sub>
                            </m:sSub>
                          </m:oMath>
                        </m:oMathPara>
                      </a14:m>
                      <a:endParaRPr lang="en-US" dirty="0"/>
                    </a:p>
                  </p:txBody>
                </p:sp>
              </mc:Choice>
              <mc:Fallback xmlns="">
                <p:sp>
                  <p:nvSpPr>
                    <p:cNvPr id="24" name="Rectangle 23">
                      <a:extLst>
                        <a:ext uri="{FF2B5EF4-FFF2-40B4-BE49-F238E27FC236}">
                          <a16:creationId xmlns:a16="http://schemas.microsoft.com/office/drawing/2014/main" id="{11394129-E146-44B9-B1BC-1B8B6BA7B14A}"/>
                        </a:ext>
                      </a:extLst>
                    </p:cNvPr>
                    <p:cNvSpPr>
                      <a:spLocks noRot="1" noChangeAspect="1" noMove="1" noResize="1" noEditPoints="1" noAdjustHandles="1" noChangeArrowheads="1" noChangeShapeType="1" noTextEdit="1"/>
                    </p:cNvSpPr>
                    <p:nvPr/>
                  </p:nvSpPr>
                  <p:spPr>
                    <a:xfrm>
                      <a:off x="8311677" y="5648062"/>
                      <a:ext cx="302180" cy="224144"/>
                    </a:xfrm>
                    <a:prstGeom prst="rect">
                      <a:avLst/>
                    </a:prstGeom>
                    <a:blipFill>
                      <a:blip r:embed="rId5"/>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E8E4A87C-6B30-4555-84CE-BFCAE1B393FE}"/>
                      </a:ext>
                    </a:extLst>
                  </p:cNvPr>
                  <p:cNvSpPr/>
                  <p:nvPr/>
                </p:nvSpPr>
                <p:spPr>
                  <a:xfrm>
                    <a:off x="10725436" y="2353666"/>
                    <a:ext cx="302711"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200" i="1" dirty="0" smtClean="0">
                              <a:latin typeface="Cambria Math" panose="02040503050406030204" pitchFamily="18" charset="0"/>
                              <a:ea typeface="Cambria Math" panose="02040503050406030204" pitchFamily="18" charset="0"/>
                            </a:rPr>
                            <m:t>𝜆</m:t>
                          </m:r>
                        </m:oMath>
                      </m:oMathPara>
                    </a14:m>
                    <a:endParaRPr lang="en-US" sz="1200" dirty="0"/>
                  </a:p>
                </p:txBody>
              </p:sp>
            </mc:Choice>
            <mc:Fallback xmlns="">
              <p:sp>
                <p:nvSpPr>
                  <p:cNvPr id="21" name="Rectangle 20">
                    <a:extLst>
                      <a:ext uri="{FF2B5EF4-FFF2-40B4-BE49-F238E27FC236}">
                        <a16:creationId xmlns:a16="http://schemas.microsoft.com/office/drawing/2014/main" id="{E8E4A87C-6B30-4555-84CE-BFCAE1B393FE}"/>
                      </a:ext>
                    </a:extLst>
                  </p:cNvPr>
                  <p:cNvSpPr>
                    <a:spLocks noRot="1" noChangeAspect="1" noMove="1" noResize="1" noEditPoints="1" noAdjustHandles="1" noChangeArrowheads="1" noChangeShapeType="1" noTextEdit="1"/>
                  </p:cNvSpPr>
                  <p:nvPr/>
                </p:nvSpPr>
                <p:spPr>
                  <a:xfrm>
                    <a:off x="10725436" y="2353666"/>
                    <a:ext cx="302711" cy="27699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1FB5FFBE-307B-45D7-9ACD-3F4CE26CE145}"/>
                      </a:ext>
                    </a:extLst>
                  </p:cNvPr>
                  <p:cNvSpPr/>
                  <p:nvPr/>
                </p:nvSpPr>
                <p:spPr>
                  <a:xfrm>
                    <a:off x="7755558" y="4468479"/>
                    <a:ext cx="329064"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l-GR" sz="1200" i="1" dirty="0" smtClean="0">
                              <a:latin typeface="Cambria Math" panose="02040503050406030204" pitchFamily="18" charset="0"/>
                              <a:ea typeface="Cambria Math" panose="02040503050406030204" pitchFamily="18" charset="0"/>
                            </a:rPr>
                            <m:t>𝜙</m:t>
                          </m:r>
                        </m:oMath>
                      </m:oMathPara>
                    </a14:m>
                    <a:endParaRPr lang="en-US" dirty="0"/>
                  </a:p>
                </p:txBody>
              </p:sp>
            </mc:Choice>
            <mc:Fallback xmlns="">
              <p:sp>
                <p:nvSpPr>
                  <p:cNvPr id="22" name="Rectangle 21">
                    <a:extLst>
                      <a:ext uri="{FF2B5EF4-FFF2-40B4-BE49-F238E27FC236}">
                        <a16:creationId xmlns:a16="http://schemas.microsoft.com/office/drawing/2014/main" id="{1FB5FFBE-307B-45D7-9ACD-3F4CE26CE145}"/>
                      </a:ext>
                    </a:extLst>
                  </p:cNvPr>
                  <p:cNvSpPr>
                    <a:spLocks noRot="1" noChangeAspect="1" noMove="1" noResize="1" noEditPoints="1" noAdjustHandles="1" noChangeArrowheads="1" noChangeShapeType="1" noTextEdit="1"/>
                  </p:cNvSpPr>
                  <p:nvPr/>
                </p:nvSpPr>
                <p:spPr>
                  <a:xfrm>
                    <a:off x="7755558" y="4468479"/>
                    <a:ext cx="329064" cy="276999"/>
                  </a:xfrm>
                  <a:prstGeom prst="rect">
                    <a:avLst/>
                  </a:prstGeom>
                  <a:blipFill>
                    <a:blip r:embed="rId7"/>
                    <a:stretch>
                      <a:fillRect b="-4444"/>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E96857BA-80E6-448E-AA87-6228C756C30B}"/>
                    </a:ext>
                  </a:extLst>
                </p:cNvPr>
                <p:cNvSpPr txBox="1"/>
                <p:nvPr/>
              </p:nvSpPr>
              <p:spPr>
                <a:xfrm>
                  <a:off x="9592409" y="1559983"/>
                  <a:ext cx="30931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panose="02040503050406030204" pitchFamily="18" charset="0"/>
                            <a:ea typeface="Cambria Math" panose="02040503050406030204" pitchFamily="18" charset="0"/>
                          </a:rPr>
                          <m:t>𝛿</m:t>
                        </m:r>
                      </m:oMath>
                    </m:oMathPara>
                  </a14:m>
                  <a:endParaRPr lang="en-US" dirty="0"/>
                </a:p>
              </p:txBody>
            </p:sp>
          </mc:Choice>
          <mc:Fallback xmlns="">
            <p:sp>
              <p:nvSpPr>
                <p:cNvPr id="26" name="TextBox 25">
                  <a:extLst>
                    <a:ext uri="{FF2B5EF4-FFF2-40B4-BE49-F238E27FC236}">
                      <a16:creationId xmlns:a16="http://schemas.microsoft.com/office/drawing/2014/main" id="{E96857BA-80E6-448E-AA87-6228C756C30B}"/>
                    </a:ext>
                  </a:extLst>
                </p:cNvPr>
                <p:cNvSpPr txBox="1">
                  <a:spLocks noRot="1" noChangeAspect="1" noMove="1" noResize="1" noEditPoints="1" noAdjustHandles="1" noChangeArrowheads="1" noChangeShapeType="1" noTextEdit="1"/>
                </p:cNvSpPr>
                <p:nvPr/>
              </p:nvSpPr>
              <p:spPr>
                <a:xfrm>
                  <a:off x="9592409" y="1559983"/>
                  <a:ext cx="309315" cy="276999"/>
                </a:xfrm>
                <a:prstGeom prst="rect">
                  <a:avLst/>
                </a:prstGeom>
                <a:blipFill>
                  <a:blip r:embed="rId8"/>
                  <a:stretch>
                    <a:fillRect/>
                  </a:stretch>
                </a:blipFill>
              </p:spPr>
              <p:txBody>
                <a:bodyPr/>
                <a:lstStyle/>
                <a:p>
                  <a:r>
                    <a:rPr lang="en-US">
                      <a:noFill/>
                    </a:rPr>
                    <a:t> </a:t>
                  </a:r>
                </a:p>
              </p:txBody>
            </p:sp>
          </mc:Fallback>
        </mc:AlternateContent>
      </p:grpSp>
      <p:sp>
        <p:nvSpPr>
          <p:cNvPr id="2" name="Title 1">
            <a:extLst>
              <a:ext uri="{FF2B5EF4-FFF2-40B4-BE49-F238E27FC236}">
                <a16:creationId xmlns:a16="http://schemas.microsoft.com/office/drawing/2014/main" id="{B9137D21-9BB4-434C-A3A4-56927A510005}"/>
              </a:ext>
            </a:extLst>
          </p:cNvPr>
          <p:cNvSpPr>
            <a:spLocks noGrp="1"/>
          </p:cNvSpPr>
          <p:nvPr>
            <p:ph type="title"/>
          </p:nvPr>
        </p:nvSpPr>
        <p:spPr/>
        <p:txBody>
          <a:bodyPr/>
          <a:lstStyle/>
          <a:p>
            <a:r>
              <a:rPr lang="en-US" dirty="0"/>
              <a:t>Review: Fourier based Motion Synthesis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154576C-F6B8-4E8F-AE14-8AD2870F8CED}"/>
                  </a:ext>
                </a:extLst>
              </p:cNvPr>
              <p:cNvSpPr>
                <a:spLocks noGrp="1"/>
              </p:cNvSpPr>
              <p:nvPr>
                <p:ph idx="1"/>
              </p:nvPr>
            </p:nvSpPr>
            <p:spPr>
              <a:xfrm>
                <a:off x="838200" y="1477108"/>
                <a:ext cx="5105400" cy="5143498"/>
              </a:xfrm>
            </p:spPr>
            <p:txBody>
              <a:bodyPr>
                <a:normAutofit fontScale="62500" lnSpcReduction="20000"/>
              </a:bodyPr>
              <a:lstStyle/>
              <a:p>
                <a:r>
                  <a:rPr lang="en-US" dirty="0"/>
                  <a:t>Coupler angle </a:t>
                </a:r>
                <a14:m>
                  <m:oMath xmlns:m="http://schemas.openxmlformats.org/officeDocument/2006/math">
                    <m:r>
                      <a:rPr lang="en-US" b="0" i="0" dirty="0" smtClean="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ea typeface="Cambria Math" panose="02040503050406030204" pitchFamily="18" charset="0"/>
                      </a:rPr>
                      <m:t>𝜆</m:t>
                    </m:r>
                    <m:r>
                      <a:rPr lang="en-US" b="0" i="1" dirty="0" smtClean="0">
                        <a:latin typeface="Cambria Math" panose="02040503050406030204" pitchFamily="18" charset="0"/>
                        <a:ea typeface="Cambria Math" panose="02040503050406030204" pitchFamily="18" charset="0"/>
                      </a:rPr>
                      <m:t>)</m:t>
                    </m:r>
                  </m:oMath>
                </a14:m>
                <a:r>
                  <a:rPr lang="en-US" dirty="0"/>
                  <a:t> Fourier relation</a:t>
                </a:r>
              </a:p>
              <a:p>
                <a:endParaRPr lang="en-US" dirty="0"/>
              </a:p>
              <a:p>
                <a:endParaRPr lang="en-US" dirty="0"/>
              </a:p>
              <a:p>
                <a:pPr marL="0" indent="0">
                  <a:buNone/>
                </a:pPr>
                <a:endParaRPr lang="en-US" dirty="0"/>
              </a:p>
              <a:p>
                <a:r>
                  <a:rPr lang="en-US" dirty="0"/>
                  <a:t>Coupler point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𝑃</m:t>
                    </m:r>
                    <m:r>
                      <a:rPr lang="en-US" i="1" dirty="0" smtClean="0">
                        <a:latin typeface="Cambria Math" panose="02040503050406030204" pitchFamily="18" charset="0"/>
                      </a:rPr>
                      <m:t>)</m:t>
                    </m:r>
                  </m:oMath>
                </a14:m>
                <a:r>
                  <a:rPr lang="en-US" dirty="0"/>
                  <a:t> Fourier relation  </a:t>
                </a:r>
              </a:p>
              <a:p>
                <a:pPr marL="0" indent="0">
                  <a:buNone/>
                </a:pPr>
                <a:endParaRPr lang="en-US" dirty="0"/>
              </a:p>
              <a:p>
                <a:endParaRPr lang="en-US" dirty="0"/>
              </a:p>
              <a:p>
                <a:endParaRPr lang="en-US" dirty="0"/>
              </a:p>
              <a:p>
                <a:pPr marL="0" indent="0">
                  <a:buNone/>
                </a:pPr>
                <a:endParaRPr lang="en-US" dirty="0"/>
              </a:p>
              <a:p>
                <a:r>
                  <a:rPr lang="en-US" dirty="0"/>
                  <a:t>Coupler orientation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ea typeface="Cambria Math" panose="02040503050406030204" pitchFamily="18" charset="0"/>
                      </a:rPr>
                      <m:t>𝜁</m:t>
                    </m:r>
                    <m:r>
                      <a:rPr lang="en-US" i="1" dirty="0" smtClean="0">
                        <a:latin typeface="Cambria Math" panose="02040503050406030204" pitchFamily="18" charset="0"/>
                      </a:rPr>
                      <m:t>)</m:t>
                    </m:r>
                  </m:oMath>
                </a14:m>
                <a:r>
                  <a:rPr lang="en-US" dirty="0"/>
                  <a:t> Fourier relation</a:t>
                </a:r>
              </a:p>
              <a:p>
                <a:endParaRPr lang="en-US" dirty="0"/>
              </a:p>
              <a:p>
                <a:pPr marL="0" indent="0">
                  <a:buNone/>
                </a:pPr>
                <a:endParaRPr lang="en-US" dirty="0"/>
              </a:p>
              <a:p>
                <a:endParaRPr lang="en-US" dirty="0"/>
              </a:p>
              <a:p>
                <a:endParaRPr lang="en-US" dirty="0"/>
              </a:p>
              <a:p>
                <a:r>
                  <a:rPr lang="en-US" dirty="0"/>
                  <a:t>Using these equation, a relationship between Path and Orientation can now be calculated</a:t>
                </a:r>
              </a:p>
            </p:txBody>
          </p:sp>
        </mc:Choice>
        <mc:Fallback xmlns="">
          <p:sp>
            <p:nvSpPr>
              <p:cNvPr id="3" name="Content Placeholder 2">
                <a:extLst>
                  <a:ext uri="{FF2B5EF4-FFF2-40B4-BE49-F238E27FC236}">
                    <a16:creationId xmlns:a16="http://schemas.microsoft.com/office/drawing/2014/main" id="{3154576C-F6B8-4E8F-AE14-8AD2870F8CED}"/>
                  </a:ext>
                </a:extLst>
              </p:cNvPr>
              <p:cNvSpPr>
                <a:spLocks noGrp="1" noRot="1" noChangeAspect="1" noMove="1" noResize="1" noEditPoints="1" noAdjustHandles="1" noChangeArrowheads="1" noChangeShapeType="1" noTextEdit="1"/>
              </p:cNvSpPr>
              <p:nvPr>
                <p:ph idx="1"/>
              </p:nvPr>
            </p:nvSpPr>
            <p:spPr>
              <a:xfrm>
                <a:off x="838200" y="1477108"/>
                <a:ext cx="5105400" cy="5143498"/>
              </a:xfrm>
              <a:blipFill>
                <a:blip r:embed="rId9"/>
                <a:stretch>
                  <a:fillRect l="-836" t="-1896" r="-1792"/>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B6C70A35-AFB7-4A9D-8EBA-60186BE3E3A6}"/>
              </a:ext>
            </a:extLst>
          </p:cNvPr>
          <p:cNvPicPr>
            <a:picLocks noChangeAspect="1"/>
          </p:cNvPicPr>
          <p:nvPr/>
        </p:nvPicPr>
        <p:blipFill>
          <a:blip r:embed="rId10"/>
          <a:stretch>
            <a:fillRect/>
          </a:stretch>
        </p:blipFill>
        <p:spPr>
          <a:xfrm>
            <a:off x="1795293" y="1795704"/>
            <a:ext cx="3191214" cy="677114"/>
          </a:xfrm>
          <a:prstGeom prst="rect">
            <a:avLst/>
          </a:prstGeom>
        </p:spPr>
      </p:pic>
      <p:pic>
        <p:nvPicPr>
          <p:cNvPr id="6" name="Picture 5">
            <a:extLst>
              <a:ext uri="{FF2B5EF4-FFF2-40B4-BE49-F238E27FC236}">
                <a16:creationId xmlns:a16="http://schemas.microsoft.com/office/drawing/2014/main" id="{0440BC40-0C50-4721-A713-B747940345F6}"/>
              </a:ext>
            </a:extLst>
          </p:cNvPr>
          <p:cNvPicPr>
            <a:picLocks noChangeAspect="1"/>
          </p:cNvPicPr>
          <p:nvPr/>
        </p:nvPicPr>
        <p:blipFill>
          <a:blip r:embed="rId11"/>
          <a:stretch>
            <a:fillRect/>
          </a:stretch>
        </p:blipFill>
        <p:spPr>
          <a:xfrm>
            <a:off x="838200" y="3374684"/>
            <a:ext cx="1573664" cy="601880"/>
          </a:xfrm>
          <a:prstGeom prst="rect">
            <a:avLst/>
          </a:prstGeom>
        </p:spPr>
      </p:pic>
      <p:pic>
        <p:nvPicPr>
          <p:cNvPr id="7" name="Picture 6">
            <a:extLst>
              <a:ext uri="{FF2B5EF4-FFF2-40B4-BE49-F238E27FC236}">
                <a16:creationId xmlns:a16="http://schemas.microsoft.com/office/drawing/2014/main" id="{8C038DA3-BB91-4053-89DD-9E412FAE635D}"/>
              </a:ext>
            </a:extLst>
          </p:cNvPr>
          <p:cNvPicPr>
            <a:picLocks noChangeAspect="1"/>
          </p:cNvPicPr>
          <p:nvPr/>
        </p:nvPicPr>
        <p:blipFill>
          <a:blip r:embed="rId12"/>
          <a:stretch>
            <a:fillRect/>
          </a:stretch>
        </p:blipFill>
        <p:spPr>
          <a:xfrm>
            <a:off x="2760586" y="3210739"/>
            <a:ext cx="3335414" cy="934168"/>
          </a:xfrm>
          <a:prstGeom prst="rect">
            <a:avLst/>
          </a:prstGeom>
        </p:spPr>
      </p:pic>
      <p:pic>
        <p:nvPicPr>
          <p:cNvPr id="8" name="Picture 7">
            <a:extLst>
              <a:ext uri="{FF2B5EF4-FFF2-40B4-BE49-F238E27FC236}">
                <a16:creationId xmlns:a16="http://schemas.microsoft.com/office/drawing/2014/main" id="{EF14BD49-0D52-400B-8D4E-202252660C19}"/>
              </a:ext>
            </a:extLst>
          </p:cNvPr>
          <p:cNvPicPr>
            <a:picLocks noChangeAspect="1"/>
          </p:cNvPicPr>
          <p:nvPr/>
        </p:nvPicPr>
        <p:blipFill>
          <a:blip r:embed="rId13"/>
          <a:stretch>
            <a:fillRect/>
          </a:stretch>
        </p:blipFill>
        <p:spPr>
          <a:xfrm>
            <a:off x="1874449" y="4780485"/>
            <a:ext cx="2614414" cy="332288"/>
          </a:xfrm>
          <a:prstGeom prst="rect">
            <a:avLst/>
          </a:prstGeom>
        </p:spPr>
      </p:pic>
      <p:pic>
        <p:nvPicPr>
          <p:cNvPr id="9" name="Picture 8">
            <a:extLst>
              <a:ext uri="{FF2B5EF4-FFF2-40B4-BE49-F238E27FC236}">
                <a16:creationId xmlns:a16="http://schemas.microsoft.com/office/drawing/2014/main" id="{7CC75809-8372-4189-95ED-A0E1CEA73320}"/>
              </a:ext>
            </a:extLst>
          </p:cNvPr>
          <p:cNvPicPr>
            <a:picLocks noChangeAspect="1"/>
          </p:cNvPicPr>
          <p:nvPr/>
        </p:nvPicPr>
        <p:blipFill>
          <a:blip r:embed="rId14"/>
          <a:stretch>
            <a:fillRect/>
          </a:stretch>
        </p:blipFill>
        <p:spPr>
          <a:xfrm>
            <a:off x="1005952" y="5184089"/>
            <a:ext cx="2156734" cy="564262"/>
          </a:xfrm>
          <a:prstGeom prst="rect">
            <a:avLst/>
          </a:prstGeom>
        </p:spPr>
      </p:pic>
      <p:pic>
        <p:nvPicPr>
          <p:cNvPr id="29" name="Picture 28">
            <a:extLst>
              <a:ext uri="{FF2B5EF4-FFF2-40B4-BE49-F238E27FC236}">
                <a16:creationId xmlns:a16="http://schemas.microsoft.com/office/drawing/2014/main" id="{BC3509D1-980C-49E8-B8AB-D661CC0725BF}"/>
              </a:ext>
            </a:extLst>
          </p:cNvPr>
          <p:cNvPicPr>
            <a:picLocks noChangeAspect="1"/>
          </p:cNvPicPr>
          <p:nvPr/>
        </p:nvPicPr>
        <p:blipFill>
          <a:blip r:embed="rId15"/>
          <a:stretch>
            <a:fillRect/>
          </a:stretch>
        </p:blipFill>
        <p:spPr>
          <a:xfrm>
            <a:off x="3654693" y="5283772"/>
            <a:ext cx="1668340" cy="316523"/>
          </a:xfrm>
          <a:prstGeom prst="rect">
            <a:avLst/>
          </a:prstGeom>
        </p:spPr>
      </p:pic>
    </p:spTree>
    <p:extLst>
      <p:ext uri="{BB962C8B-B14F-4D97-AF65-F5344CB8AC3E}">
        <p14:creationId xmlns:p14="http://schemas.microsoft.com/office/powerpoint/2010/main" val="22515426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5C3D4-59D8-41B0-97A7-4820BB931886}"/>
              </a:ext>
            </a:extLst>
          </p:cNvPr>
          <p:cNvSpPr>
            <a:spLocks noGrp="1"/>
          </p:cNvSpPr>
          <p:nvPr>
            <p:ph type="title"/>
          </p:nvPr>
        </p:nvSpPr>
        <p:spPr/>
        <p:txBody>
          <a:bodyPr/>
          <a:lstStyle/>
          <a:p>
            <a:r>
              <a:rPr lang="en-US" dirty="0"/>
              <a:t>Mixed Synthesis</a:t>
            </a:r>
          </a:p>
        </p:txBody>
      </p:sp>
      <p:sp>
        <p:nvSpPr>
          <p:cNvPr id="3" name="Content Placeholder 2">
            <a:extLst>
              <a:ext uri="{FF2B5EF4-FFF2-40B4-BE49-F238E27FC236}">
                <a16:creationId xmlns:a16="http://schemas.microsoft.com/office/drawing/2014/main" id="{04139D46-3505-4FAC-8DE6-6B2A2E320F83}"/>
              </a:ext>
            </a:extLst>
          </p:cNvPr>
          <p:cNvSpPr>
            <a:spLocks noGrp="1"/>
          </p:cNvSpPr>
          <p:nvPr>
            <p:ph idx="1"/>
          </p:nvPr>
        </p:nvSpPr>
        <p:spPr>
          <a:xfrm>
            <a:off x="838200" y="1477108"/>
            <a:ext cx="5791200" cy="5073161"/>
          </a:xfrm>
        </p:spPr>
        <p:txBody>
          <a:bodyPr>
            <a:normAutofit fontScale="55000" lnSpcReduction="20000"/>
          </a:bodyPr>
          <a:lstStyle/>
          <a:p>
            <a:r>
              <a:rPr lang="en-US" dirty="0"/>
              <a:t>Relationship between Orientations Descriptors and Path Descriptors </a:t>
            </a:r>
          </a:p>
          <a:p>
            <a:endParaRPr lang="en-US" dirty="0"/>
          </a:p>
          <a:p>
            <a:endParaRPr lang="en-US" dirty="0"/>
          </a:p>
          <a:p>
            <a:endParaRPr lang="en-US" dirty="0"/>
          </a:p>
          <a:p>
            <a:pPr marL="0" indent="0">
              <a:buNone/>
            </a:pPr>
            <a:endParaRPr lang="en-US" dirty="0"/>
          </a:p>
          <a:p>
            <a:r>
              <a:rPr lang="en-US" dirty="0"/>
              <a:t>Relationship between Orientations and Path Descriptors</a:t>
            </a:r>
          </a:p>
          <a:p>
            <a:pPr marL="0" indent="0">
              <a:buNone/>
            </a:pPr>
            <a:endParaRPr lang="en-US" dirty="0"/>
          </a:p>
          <a:p>
            <a:endParaRPr lang="en-US" dirty="0"/>
          </a:p>
          <a:p>
            <a:endParaRPr lang="en-US" dirty="0"/>
          </a:p>
          <a:p>
            <a:r>
              <a:rPr lang="en-US" dirty="0"/>
              <a:t>For discrete number of poses, the system of equation is</a:t>
            </a:r>
          </a:p>
          <a:p>
            <a:endParaRPr lang="en-US" dirty="0"/>
          </a:p>
          <a:p>
            <a:pPr marL="0" indent="0">
              <a:buNone/>
            </a:pPr>
            <a:endParaRPr lang="en-US" dirty="0"/>
          </a:p>
          <a:p>
            <a:pPr marL="0" indent="0">
              <a:buNone/>
            </a:pPr>
            <a:endParaRPr lang="en-US" dirty="0"/>
          </a:p>
          <a:p>
            <a:endParaRPr lang="en-US" dirty="0"/>
          </a:p>
          <a:p>
            <a:endParaRPr lang="en-US" dirty="0"/>
          </a:p>
          <a:p>
            <a:r>
              <a:rPr lang="en-US" dirty="0"/>
              <a:t>Thus, this equation relates orientation data to Four bar coupler path descriptors.</a:t>
            </a:r>
          </a:p>
          <a:p>
            <a:endParaRPr lang="en-US" dirty="0"/>
          </a:p>
        </p:txBody>
      </p:sp>
      <p:pic>
        <p:nvPicPr>
          <p:cNvPr id="5" name="Picture 4">
            <a:extLst>
              <a:ext uri="{FF2B5EF4-FFF2-40B4-BE49-F238E27FC236}">
                <a16:creationId xmlns:a16="http://schemas.microsoft.com/office/drawing/2014/main" id="{88B7C889-2EF3-4784-9BE7-B023BB53C971}"/>
              </a:ext>
            </a:extLst>
          </p:cNvPr>
          <p:cNvPicPr>
            <a:picLocks noChangeAspect="1"/>
          </p:cNvPicPr>
          <p:nvPr/>
        </p:nvPicPr>
        <p:blipFill>
          <a:blip r:embed="rId2"/>
          <a:stretch>
            <a:fillRect/>
          </a:stretch>
        </p:blipFill>
        <p:spPr>
          <a:xfrm>
            <a:off x="1470865" y="1742132"/>
            <a:ext cx="1505648" cy="1072774"/>
          </a:xfrm>
          <a:prstGeom prst="rect">
            <a:avLst/>
          </a:prstGeom>
        </p:spPr>
      </p:pic>
      <p:pic>
        <p:nvPicPr>
          <p:cNvPr id="6" name="Picture 5">
            <a:extLst>
              <a:ext uri="{FF2B5EF4-FFF2-40B4-BE49-F238E27FC236}">
                <a16:creationId xmlns:a16="http://schemas.microsoft.com/office/drawing/2014/main" id="{9B861A39-28B0-4BE0-8E92-42645C927278}"/>
              </a:ext>
            </a:extLst>
          </p:cNvPr>
          <p:cNvPicPr>
            <a:picLocks noChangeAspect="1"/>
          </p:cNvPicPr>
          <p:nvPr/>
        </p:nvPicPr>
        <p:blipFill>
          <a:blip r:embed="rId3"/>
          <a:stretch>
            <a:fillRect/>
          </a:stretch>
        </p:blipFill>
        <p:spPr>
          <a:xfrm>
            <a:off x="3984259" y="1681894"/>
            <a:ext cx="1637394" cy="1160606"/>
          </a:xfrm>
          <a:prstGeom prst="rect">
            <a:avLst/>
          </a:prstGeom>
        </p:spPr>
      </p:pic>
      <p:pic>
        <p:nvPicPr>
          <p:cNvPr id="7" name="Picture 6">
            <a:extLst>
              <a:ext uri="{FF2B5EF4-FFF2-40B4-BE49-F238E27FC236}">
                <a16:creationId xmlns:a16="http://schemas.microsoft.com/office/drawing/2014/main" id="{7919B7F1-D8DC-4F1A-9E0F-DA6A825499A9}"/>
              </a:ext>
            </a:extLst>
          </p:cNvPr>
          <p:cNvPicPr>
            <a:picLocks noChangeAspect="1"/>
          </p:cNvPicPr>
          <p:nvPr/>
        </p:nvPicPr>
        <p:blipFill>
          <a:blip r:embed="rId4"/>
          <a:stretch>
            <a:fillRect/>
          </a:stretch>
        </p:blipFill>
        <p:spPr>
          <a:xfrm>
            <a:off x="1681487" y="3283213"/>
            <a:ext cx="3249690" cy="671270"/>
          </a:xfrm>
          <a:prstGeom prst="rect">
            <a:avLst/>
          </a:prstGeom>
        </p:spPr>
      </p:pic>
      <p:pic>
        <p:nvPicPr>
          <p:cNvPr id="8" name="Picture 7">
            <a:extLst>
              <a:ext uri="{FF2B5EF4-FFF2-40B4-BE49-F238E27FC236}">
                <a16:creationId xmlns:a16="http://schemas.microsoft.com/office/drawing/2014/main" id="{983C84FC-E011-4FC9-BB00-19FF60E8EE35}"/>
              </a:ext>
            </a:extLst>
          </p:cNvPr>
          <p:cNvPicPr>
            <a:picLocks noChangeAspect="1"/>
          </p:cNvPicPr>
          <p:nvPr/>
        </p:nvPicPr>
        <p:blipFill>
          <a:blip r:embed="rId5"/>
          <a:stretch>
            <a:fillRect/>
          </a:stretch>
        </p:blipFill>
        <p:spPr>
          <a:xfrm>
            <a:off x="1200579" y="4380895"/>
            <a:ext cx="4746260" cy="1371142"/>
          </a:xfrm>
          <a:prstGeom prst="rect">
            <a:avLst/>
          </a:prstGeom>
        </p:spPr>
      </p:pic>
      <p:pic>
        <p:nvPicPr>
          <p:cNvPr id="11" name="Picture 10">
            <a:extLst>
              <a:ext uri="{FF2B5EF4-FFF2-40B4-BE49-F238E27FC236}">
                <a16:creationId xmlns:a16="http://schemas.microsoft.com/office/drawing/2014/main" id="{9288FEBD-4A97-49FE-8776-79A21C17CB0B}"/>
              </a:ext>
            </a:extLst>
          </p:cNvPr>
          <p:cNvPicPr>
            <a:picLocks noChangeAspect="1"/>
          </p:cNvPicPr>
          <p:nvPr/>
        </p:nvPicPr>
        <p:blipFill rotWithShape="1">
          <a:blip r:embed="rId6">
            <a:extLst>
              <a:ext uri="{28A0092B-C50C-407E-A947-70E740481C1C}">
                <a14:useLocalDpi xmlns:a14="http://schemas.microsoft.com/office/drawing/2010/main" val="0"/>
              </a:ext>
            </a:extLst>
          </a:blip>
          <a:srcRect l="12911" r="37266" b="11990"/>
          <a:stretch/>
        </p:blipFill>
        <p:spPr>
          <a:xfrm>
            <a:off x="6991779" y="1611555"/>
            <a:ext cx="4870180" cy="4288201"/>
          </a:xfrm>
          <a:prstGeom prst="rect">
            <a:avLst/>
          </a:prstGeom>
        </p:spPr>
      </p:pic>
    </p:spTree>
    <p:extLst>
      <p:ext uri="{BB962C8B-B14F-4D97-AF65-F5344CB8AC3E}">
        <p14:creationId xmlns:p14="http://schemas.microsoft.com/office/powerpoint/2010/main" val="4030172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0DA47-E66C-438D-971E-5E3E85D402C0}"/>
              </a:ext>
            </a:extLst>
          </p:cNvPr>
          <p:cNvSpPr>
            <a:spLocks noGrp="1"/>
          </p:cNvSpPr>
          <p:nvPr>
            <p:ph type="title"/>
          </p:nvPr>
        </p:nvSpPr>
        <p:spPr/>
        <p:txBody>
          <a:bodyPr/>
          <a:lstStyle/>
          <a:p>
            <a:r>
              <a:rPr lang="en-US" dirty="0"/>
              <a:t>Original Contributions</a:t>
            </a:r>
          </a:p>
        </p:txBody>
      </p:sp>
      <p:sp>
        <p:nvSpPr>
          <p:cNvPr id="3" name="Content Placeholder 2">
            <a:extLst>
              <a:ext uri="{FF2B5EF4-FFF2-40B4-BE49-F238E27FC236}">
                <a16:creationId xmlns:a16="http://schemas.microsoft.com/office/drawing/2014/main" id="{69C5BEE8-9FB5-4B3E-BB34-9B481335131D}"/>
              </a:ext>
            </a:extLst>
          </p:cNvPr>
          <p:cNvSpPr>
            <a:spLocks noGrp="1"/>
          </p:cNvSpPr>
          <p:nvPr>
            <p:ph idx="1"/>
          </p:nvPr>
        </p:nvSpPr>
        <p:spPr/>
        <p:txBody>
          <a:bodyPr/>
          <a:lstStyle/>
          <a:p>
            <a:r>
              <a:rPr lang="en-US" dirty="0"/>
              <a:t>Creation of Web-based platform for Path, Motion and Mixed Synthesis of Planar Four-bar Mechanisms</a:t>
            </a:r>
          </a:p>
          <a:p>
            <a:r>
              <a:rPr lang="en-US" dirty="0"/>
              <a:t>Proposing optimal parametrization scheme for Path and Mixed synthesis</a:t>
            </a:r>
          </a:p>
          <a:p>
            <a:r>
              <a:rPr lang="en-US" dirty="0"/>
              <a:t>Development of Mixed Synthesis framework</a:t>
            </a:r>
          </a:p>
        </p:txBody>
      </p:sp>
    </p:spTree>
    <p:extLst>
      <p:ext uri="{BB962C8B-B14F-4D97-AF65-F5344CB8AC3E}">
        <p14:creationId xmlns:p14="http://schemas.microsoft.com/office/powerpoint/2010/main" val="8766478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78797-9595-480F-9505-203C979F514C}"/>
              </a:ext>
            </a:extLst>
          </p:cNvPr>
          <p:cNvSpPr>
            <a:spLocks noGrp="1"/>
          </p:cNvSpPr>
          <p:nvPr>
            <p:ph type="title"/>
          </p:nvPr>
        </p:nvSpPr>
        <p:spPr/>
        <p:txBody>
          <a:bodyPr/>
          <a:lstStyle/>
          <a:p>
            <a:r>
              <a:rPr lang="en-US" dirty="0"/>
              <a:t>Mixed Synthesis</a:t>
            </a:r>
          </a:p>
        </p:txBody>
      </p:sp>
      <p:sp>
        <p:nvSpPr>
          <p:cNvPr id="3" name="Content Placeholder 2">
            <a:extLst>
              <a:ext uri="{FF2B5EF4-FFF2-40B4-BE49-F238E27FC236}">
                <a16:creationId xmlns:a16="http://schemas.microsoft.com/office/drawing/2014/main" id="{6C91CDA2-3ED0-40F0-ABD5-01646AD1D3DE}"/>
              </a:ext>
            </a:extLst>
          </p:cNvPr>
          <p:cNvSpPr>
            <a:spLocks noGrp="1"/>
          </p:cNvSpPr>
          <p:nvPr>
            <p:ph idx="1"/>
          </p:nvPr>
        </p:nvSpPr>
        <p:spPr>
          <a:xfrm>
            <a:off x="838201" y="1825625"/>
            <a:ext cx="5175738" cy="4351338"/>
          </a:xfrm>
        </p:spPr>
        <p:txBody>
          <a:bodyPr>
            <a:normAutofit fontScale="77500" lnSpcReduction="20000"/>
          </a:bodyPr>
          <a:lstStyle/>
          <a:p>
            <a:r>
              <a:rPr lang="en-US" dirty="0"/>
              <a:t>Using the optimal Fourier parameterization algorithm, a smooth Task path through the input path points is calculated. This path is used as the approximate coupler path.</a:t>
            </a:r>
          </a:p>
          <a:p>
            <a:r>
              <a:rPr lang="en-US" dirty="0"/>
              <a:t>Thus, we find “Exact solution to an approximate question”.</a:t>
            </a:r>
          </a:p>
          <a:p>
            <a:r>
              <a:rPr lang="en-US" dirty="0"/>
              <a:t>The previously developed relationship between orientations and path Descriptors is used to calculate unknown orientations. A least square solution is calculated using SVD for complex system of linear equation.</a:t>
            </a:r>
          </a:p>
          <a:p>
            <a:r>
              <a:rPr lang="en-US" dirty="0"/>
              <a:t>Once orientations at all path points are known, the Mixed synthesis problem reduces to Motion synthesis problem.</a:t>
            </a:r>
          </a:p>
        </p:txBody>
      </p:sp>
      <p:pic>
        <p:nvPicPr>
          <p:cNvPr id="6" name="Picture 5">
            <a:extLst>
              <a:ext uri="{FF2B5EF4-FFF2-40B4-BE49-F238E27FC236}">
                <a16:creationId xmlns:a16="http://schemas.microsoft.com/office/drawing/2014/main" id="{D617AEE6-BFFB-482C-8FE1-BE1F1672F6D2}"/>
              </a:ext>
            </a:extLst>
          </p:cNvPr>
          <p:cNvPicPr>
            <a:picLocks noChangeAspect="1"/>
          </p:cNvPicPr>
          <p:nvPr/>
        </p:nvPicPr>
        <p:blipFill rotWithShape="1">
          <a:blip r:embed="rId2">
            <a:extLst>
              <a:ext uri="{28A0092B-C50C-407E-A947-70E740481C1C}">
                <a14:useLocalDpi xmlns:a14="http://schemas.microsoft.com/office/drawing/2010/main" val="0"/>
              </a:ext>
            </a:extLst>
          </a:blip>
          <a:srcRect l="4897" t="2169" r="10356" b="3874"/>
          <a:stretch/>
        </p:blipFill>
        <p:spPr>
          <a:xfrm>
            <a:off x="6013939" y="2162908"/>
            <a:ext cx="5906063" cy="3278207"/>
          </a:xfrm>
          <a:prstGeom prst="rect">
            <a:avLst/>
          </a:prstGeom>
        </p:spPr>
      </p:pic>
    </p:spTree>
    <p:extLst>
      <p:ext uri="{BB962C8B-B14F-4D97-AF65-F5344CB8AC3E}">
        <p14:creationId xmlns:p14="http://schemas.microsoft.com/office/powerpoint/2010/main" val="31531959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A54EC-6F5E-4C56-8F29-CF0B0CF858E2}"/>
              </a:ext>
            </a:extLst>
          </p:cNvPr>
          <p:cNvSpPr>
            <a:spLocks noGrp="1"/>
          </p:cNvSpPr>
          <p:nvPr>
            <p:ph type="title"/>
          </p:nvPr>
        </p:nvSpPr>
        <p:spPr/>
        <p:txBody>
          <a:bodyPr/>
          <a:lstStyle/>
          <a:p>
            <a:r>
              <a:rPr lang="en-US" dirty="0"/>
              <a:t>Mixed Synthesis</a:t>
            </a:r>
          </a:p>
        </p:txBody>
      </p:sp>
      <p:sp>
        <p:nvSpPr>
          <p:cNvPr id="3" name="Content Placeholder 2">
            <a:extLst>
              <a:ext uri="{FF2B5EF4-FFF2-40B4-BE49-F238E27FC236}">
                <a16:creationId xmlns:a16="http://schemas.microsoft.com/office/drawing/2014/main" id="{99791F6A-1A84-48EB-B973-E4277C03D52C}"/>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A42F6ABE-30A6-4760-B8AE-7B8B6080F2B3}"/>
              </a:ext>
            </a:extLst>
          </p:cNvPr>
          <p:cNvPicPr>
            <a:picLocks noChangeAspect="1"/>
          </p:cNvPicPr>
          <p:nvPr/>
        </p:nvPicPr>
        <p:blipFill>
          <a:blip r:embed="rId2"/>
          <a:stretch>
            <a:fillRect/>
          </a:stretch>
        </p:blipFill>
        <p:spPr>
          <a:xfrm>
            <a:off x="2252662" y="2062956"/>
            <a:ext cx="7686675" cy="3876675"/>
          </a:xfrm>
          <a:prstGeom prst="rect">
            <a:avLst/>
          </a:prstGeom>
        </p:spPr>
      </p:pic>
    </p:spTree>
    <p:extLst>
      <p:ext uri="{BB962C8B-B14F-4D97-AF65-F5344CB8AC3E}">
        <p14:creationId xmlns:p14="http://schemas.microsoft.com/office/powerpoint/2010/main" val="15268008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1F480-5011-4C7C-A63B-F903D0D261C3}"/>
              </a:ext>
            </a:extLst>
          </p:cNvPr>
          <p:cNvSpPr>
            <a:spLocks noGrp="1"/>
          </p:cNvSpPr>
          <p:nvPr>
            <p:ph type="title"/>
          </p:nvPr>
        </p:nvSpPr>
        <p:spPr/>
        <p:txBody>
          <a:bodyPr/>
          <a:lstStyle/>
          <a:p>
            <a:r>
              <a:rPr lang="en-US" dirty="0"/>
              <a:t>Mixed Synthesis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584346-68A0-44D6-8003-5A36E0F0100F}"/>
                  </a:ext>
                </a:extLst>
              </p:cNvPr>
              <p:cNvSpPr>
                <a:spLocks noGrp="1"/>
              </p:cNvSpPr>
              <p:nvPr>
                <p:ph idx="1"/>
              </p:nvPr>
            </p:nvSpPr>
            <p:spPr>
              <a:xfrm>
                <a:off x="838200" y="1825625"/>
                <a:ext cx="4550923" cy="4351338"/>
              </a:xfrm>
            </p:spPr>
            <p:txBody>
              <a:bodyPr>
                <a:normAutofit/>
              </a:bodyPr>
              <a:lstStyle/>
              <a:p>
                <a:r>
                  <a:rPr lang="en-US" sz="2000" dirty="0"/>
                  <a:t>Motion Synthesis Constraints (Geometric constraint)- used to specify the position of fixed or moving pivots</a:t>
                </a:r>
              </a:p>
              <a:p>
                <a:pPr lvl="1"/>
                <a:r>
                  <a:rPr lang="en-US" sz="1800" dirty="0"/>
                  <a:t>Point </a:t>
                </a:r>
              </a:p>
              <a:p>
                <a:pPr lvl="1"/>
                <a:r>
                  <a:rPr lang="en-US" sz="1800" dirty="0"/>
                  <a:t>Line</a:t>
                </a:r>
              </a:p>
              <a:p>
                <a:r>
                  <a:rPr lang="en-US" sz="2000" dirty="0"/>
                  <a:t>Mixed Synthesis Constraints</a:t>
                </a:r>
              </a:p>
              <a:p>
                <a:pPr lvl="1"/>
                <a:r>
                  <a:rPr lang="en-US" sz="1800" dirty="0"/>
                  <a:t>Actuating fixed pivot </a:t>
                </a:r>
                <a14:m>
                  <m:oMath xmlns:m="http://schemas.openxmlformats.org/officeDocument/2006/math">
                    <m:r>
                      <a:rPr lang="en-US" sz="1800" b="0" i="0" dirty="0" smtClean="0">
                        <a:latin typeface="Cambria Math" panose="02040503050406030204" pitchFamily="18" charset="0"/>
                      </a:rPr>
                      <m:t>{</m:t>
                    </m:r>
                    <m:sSub>
                      <m:sSubPr>
                        <m:ctrlPr>
                          <a:rPr lang="en-US" sz="1800" i="1" dirty="0" smtClean="0">
                            <a:latin typeface="Cambria Math" panose="02040503050406030204" pitchFamily="18" charset="0"/>
                          </a:rPr>
                        </m:ctrlPr>
                      </m:sSubPr>
                      <m:e>
                        <m:r>
                          <a:rPr lang="en-US" sz="1800" b="0" i="1" dirty="0" smtClean="0">
                            <a:latin typeface="Cambria Math" panose="02040503050406030204" pitchFamily="18" charset="0"/>
                          </a:rPr>
                          <m:t>𝑥</m:t>
                        </m:r>
                      </m:e>
                      <m:sub>
                        <m:r>
                          <a:rPr lang="en-US" sz="1800" b="0" i="1" dirty="0" smtClean="0">
                            <a:latin typeface="Cambria Math" panose="02040503050406030204" pitchFamily="18" charset="0"/>
                          </a:rPr>
                          <m:t>0</m:t>
                        </m:r>
                      </m:sub>
                    </m:sSub>
                    <m:r>
                      <a:rPr lang="en-US" sz="1800" i="1" dirty="0" smtClean="0">
                        <a:latin typeface="Cambria Math" panose="02040503050406030204" pitchFamily="18" charset="0"/>
                      </a:rPr>
                      <m:t>,</m:t>
                    </m:r>
                    <m:sSub>
                      <m:sSubPr>
                        <m:ctrlPr>
                          <a:rPr lang="en-US" sz="1800" i="1" dirty="0" smtClean="0">
                            <a:latin typeface="Cambria Math" panose="02040503050406030204" pitchFamily="18" charset="0"/>
                          </a:rPr>
                        </m:ctrlPr>
                      </m:sSubPr>
                      <m:e>
                        <m:r>
                          <a:rPr lang="en-US" sz="1800" b="0" i="1" dirty="0" smtClean="0">
                            <a:latin typeface="Cambria Math" panose="02040503050406030204" pitchFamily="18" charset="0"/>
                          </a:rPr>
                          <m:t>𝑦</m:t>
                        </m:r>
                      </m:e>
                      <m:sub>
                        <m:r>
                          <a:rPr lang="en-US" sz="1800" b="0" i="1" dirty="0" smtClean="0">
                            <a:latin typeface="Cambria Math" panose="02040503050406030204" pitchFamily="18" charset="0"/>
                          </a:rPr>
                          <m:t>0</m:t>
                        </m:r>
                      </m:sub>
                    </m:sSub>
                    <m:r>
                      <a:rPr lang="en-US" sz="1800" b="0" i="1" dirty="0" smtClean="0">
                        <a:latin typeface="Cambria Math" panose="02040503050406030204" pitchFamily="18" charset="0"/>
                      </a:rPr>
                      <m:t>}</m:t>
                    </m:r>
                  </m:oMath>
                </a14:m>
                <a:endParaRPr lang="en-US" sz="1800" dirty="0"/>
              </a:p>
              <a:p>
                <a:pPr lvl="1"/>
                <a:r>
                  <a:rPr lang="en-US" sz="1800" dirty="0"/>
                  <a:t>Coupler parameters </a:t>
                </a:r>
                <a14:m>
                  <m:oMath xmlns:m="http://schemas.openxmlformats.org/officeDocument/2006/math">
                    <m:r>
                      <a:rPr lang="en-US" sz="1800" b="0" i="0" dirty="0" smtClean="0">
                        <a:latin typeface="Cambria Math" panose="02040503050406030204" pitchFamily="18" charset="0"/>
                      </a:rPr>
                      <m:t>{</m:t>
                    </m:r>
                    <m:r>
                      <a:rPr lang="en-US" sz="1800" i="1" dirty="0" smtClean="0">
                        <a:latin typeface="Cambria Math" panose="02040503050406030204" pitchFamily="18" charset="0"/>
                      </a:rPr>
                      <m:t>𝑟</m:t>
                    </m:r>
                    <m:r>
                      <a:rPr lang="en-US" sz="1800" i="1" dirty="0" smtClean="0">
                        <a:latin typeface="Cambria Math" panose="02040503050406030204" pitchFamily="18" charset="0"/>
                      </a:rPr>
                      <m:t>,</m:t>
                    </m:r>
                    <m:r>
                      <a:rPr lang="en-US" sz="1800" i="1" dirty="0" smtClean="0">
                        <a:latin typeface="Cambria Math" panose="02040503050406030204" pitchFamily="18" charset="0"/>
                        <a:ea typeface="Cambria Math" panose="02040503050406030204" pitchFamily="18" charset="0"/>
                      </a:rPr>
                      <m:t>𝛼</m:t>
                    </m:r>
                    <m:r>
                      <a:rPr lang="en-US" sz="1800" b="0" i="1" dirty="0" smtClean="0">
                        <a:latin typeface="Cambria Math" panose="02040503050406030204" pitchFamily="18" charset="0"/>
                        <a:ea typeface="Cambria Math" panose="02040503050406030204" pitchFamily="18" charset="0"/>
                      </a:rPr>
                      <m:t>,</m:t>
                    </m:r>
                    <m:r>
                      <a:rPr lang="en-US" sz="1800" b="0" i="1" dirty="0" smtClean="0">
                        <a:latin typeface="Cambria Math" panose="02040503050406030204" pitchFamily="18" charset="0"/>
                        <a:ea typeface="Cambria Math" panose="02040503050406030204" pitchFamily="18" charset="0"/>
                      </a:rPr>
                      <m:t>𝛿</m:t>
                    </m:r>
                    <m:r>
                      <a:rPr lang="en-US" sz="1800" b="0" i="1" dirty="0" smtClean="0">
                        <a:latin typeface="Cambria Math" panose="02040503050406030204" pitchFamily="18" charset="0"/>
                      </a:rPr>
                      <m:t>}</m:t>
                    </m:r>
                  </m:oMath>
                </a14:m>
                <a:endParaRPr lang="en-US" sz="1800" dirty="0"/>
              </a:p>
              <a:p>
                <a:r>
                  <a:rPr lang="en-US" sz="2000" dirty="0"/>
                  <a:t>Pure path synthesis- First row</a:t>
                </a:r>
              </a:p>
              <a:p>
                <a:r>
                  <a:rPr lang="en-US" sz="2000" dirty="0"/>
                  <a:t>Pure motion synthesis- First column</a:t>
                </a:r>
              </a:p>
              <a:p>
                <a:pPr lvl="1"/>
                <a:endParaRPr lang="en-US" sz="1800" dirty="0"/>
              </a:p>
              <a:p>
                <a:pPr lvl="1"/>
                <a:endParaRPr lang="en-US" sz="1800" dirty="0"/>
              </a:p>
            </p:txBody>
          </p:sp>
        </mc:Choice>
        <mc:Fallback xmlns="">
          <p:sp>
            <p:nvSpPr>
              <p:cNvPr id="3" name="Content Placeholder 2">
                <a:extLst>
                  <a:ext uri="{FF2B5EF4-FFF2-40B4-BE49-F238E27FC236}">
                    <a16:creationId xmlns:a16="http://schemas.microsoft.com/office/drawing/2014/main" id="{9C584346-68A0-44D6-8003-5A36E0F0100F}"/>
                  </a:ext>
                </a:extLst>
              </p:cNvPr>
              <p:cNvSpPr>
                <a:spLocks noGrp="1" noRot="1" noChangeAspect="1" noMove="1" noResize="1" noEditPoints="1" noAdjustHandles="1" noChangeArrowheads="1" noChangeShapeType="1" noTextEdit="1"/>
              </p:cNvSpPr>
              <p:nvPr>
                <p:ph idx="1"/>
              </p:nvPr>
            </p:nvSpPr>
            <p:spPr>
              <a:xfrm>
                <a:off x="838200" y="1825625"/>
                <a:ext cx="4550923" cy="4351338"/>
              </a:xfrm>
              <a:blipFill>
                <a:blip r:embed="rId3"/>
                <a:stretch>
                  <a:fillRect l="-1206" t="-1401" r="-134"/>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01DD0D62-D1DA-403B-9571-5845A0619776}"/>
              </a:ext>
            </a:extLst>
          </p:cNvPr>
          <p:cNvSpPr/>
          <p:nvPr/>
        </p:nvSpPr>
        <p:spPr>
          <a:xfrm>
            <a:off x="7016325" y="4470774"/>
            <a:ext cx="3481665" cy="1200329"/>
          </a:xfrm>
          <a:prstGeom prst="rect">
            <a:avLst/>
          </a:prstGeom>
        </p:spPr>
        <p:txBody>
          <a:bodyPr wrap="square">
            <a:spAutoFit/>
          </a:bodyPr>
          <a:lstStyle/>
          <a:p>
            <a:r>
              <a:rPr lang="en-US" dirty="0">
                <a:latin typeface="CMR12"/>
              </a:rPr>
              <a:t>MOC = Motion Synthesis constraint</a:t>
            </a:r>
          </a:p>
          <a:p>
            <a:r>
              <a:rPr lang="en-US" dirty="0"/>
              <a:t>MIC = Mixed Synthesis Constraint</a:t>
            </a:r>
          </a:p>
          <a:p>
            <a:r>
              <a:rPr lang="en-US" dirty="0"/>
              <a:t>FD = Fully Defined</a:t>
            </a:r>
          </a:p>
          <a:p>
            <a:r>
              <a:rPr lang="en-US" dirty="0"/>
              <a:t>* = Four point Fourier task curve</a:t>
            </a:r>
          </a:p>
        </p:txBody>
      </p:sp>
      <p:pic>
        <p:nvPicPr>
          <p:cNvPr id="7" name="Picture 6">
            <a:extLst>
              <a:ext uri="{FF2B5EF4-FFF2-40B4-BE49-F238E27FC236}">
                <a16:creationId xmlns:a16="http://schemas.microsoft.com/office/drawing/2014/main" id="{C0C07386-6DAA-47BB-80DC-0285F391DC83}"/>
              </a:ext>
            </a:extLst>
          </p:cNvPr>
          <p:cNvPicPr>
            <a:picLocks noChangeAspect="1"/>
          </p:cNvPicPr>
          <p:nvPr/>
        </p:nvPicPr>
        <p:blipFill>
          <a:blip r:embed="rId4"/>
          <a:stretch>
            <a:fillRect/>
          </a:stretch>
        </p:blipFill>
        <p:spPr>
          <a:xfrm>
            <a:off x="5196510" y="1690688"/>
            <a:ext cx="6928682" cy="2780086"/>
          </a:xfrm>
          <a:prstGeom prst="rect">
            <a:avLst/>
          </a:prstGeom>
        </p:spPr>
      </p:pic>
      <p:sp>
        <p:nvSpPr>
          <p:cNvPr id="8" name="TextBox 7">
            <a:extLst>
              <a:ext uri="{FF2B5EF4-FFF2-40B4-BE49-F238E27FC236}">
                <a16:creationId xmlns:a16="http://schemas.microsoft.com/office/drawing/2014/main" id="{8F3CFBC7-33B4-4D83-9876-F7845A35C676}"/>
              </a:ext>
            </a:extLst>
          </p:cNvPr>
          <p:cNvSpPr txBox="1"/>
          <p:nvPr/>
        </p:nvSpPr>
        <p:spPr>
          <a:xfrm>
            <a:off x="6796455" y="5838771"/>
            <a:ext cx="4706815" cy="369332"/>
          </a:xfrm>
          <a:prstGeom prst="rect">
            <a:avLst/>
          </a:prstGeom>
          <a:noFill/>
        </p:spPr>
        <p:txBody>
          <a:bodyPr wrap="square" rtlCol="0">
            <a:spAutoFit/>
          </a:bodyPr>
          <a:lstStyle/>
          <a:p>
            <a:r>
              <a:rPr lang="en-US" dirty="0"/>
              <a:t>Green - Implemented in MotionGen2.0</a:t>
            </a:r>
          </a:p>
        </p:txBody>
      </p:sp>
    </p:spTree>
    <p:extLst>
      <p:ext uri="{BB962C8B-B14F-4D97-AF65-F5344CB8AC3E}">
        <p14:creationId xmlns:p14="http://schemas.microsoft.com/office/powerpoint/2010/main" val="33126614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D571E-FBE6-440B-8AE4-44196E0707A1}"/>
              </a:ext>
            </a:extLst>
          </p:cNvPr>
          <p:cNvSpPr>
            <a:spLocks noGrp="1"/>
          </p:cNvSpPr>
          <p:nvPr>
            <p:ph type="title"/>
          </p:nvPr>
        </p:nvSpPr>
        <p:spPr/>
        <p:txBody>
          <a:bodyPr/>
          <a:lstStyle/>
          <a:p>
            <a:r>
              <a:rPr lang="en-US" dirty="0"/>
              <a:t>Mixed Synthesis</a:t>
            </a:r>
          </a:p>
        </p:txBody>
      </p:sp>
      <p:sp>
        <p:nvSpPr>
          <p:cNvPr id="3" name="Content Placeholder 2">
            <a:extLst>
              <a:ext uri="{FF2B5EF4-FFF2-40B4-BE49-F238E27FC236}">
                <a16:creationId xmlns:a16="http://schemas.microsoft.com/office/drawing/2014/main" id="{9C351D19-49A1-42FF-A8A2-CF4EE01FF475}"/>
              </a:ext>
            </a:extLst>
          </p:cNvPr>
          <p:cNvSpPr>
            <a:spLocks noGrp="1"/>
          </p:cNvSpPr>
          <p:nvPr>
            <p:ph idx="1"/>
          </p:nvPr>
        </p:nvSpPr>
        <p:spPr/>
        <p:txBody>
          <a:bodyPr/>
          <a:lstStyle/>
          <a:p>
            <a:r>
              <a:rPr lang="en-US" dirty="0"/>
              <a:t>Comparison of Mixed Synthesis vs Motion Synthesis.</a:t>
            </a:r>
          </a:p>
          <a:p>
            <a:pPr lvl="1"/>
            <a:r>
              <a:rPr lang="en-US" dirty="0"/>
              <a:t>Drastic difference in results!!</a:t>
            </a:r>
          </a:p>
        </p:txBody>
      </p:sp>
      <p:pic>
        <p:nvPicPr>
          <p:cNvPr id="4" name="Picture 3">
            <a:extLst>
              <a:ext uri="{FF2B5EF4-FFF2-40B4-BE49-F238E27FC236}">
                <a16:creationId xmlns:a16="http://schemas.microsoft.com/office/drawing/2014/main" id="{C27A15CA-0334-4E84-BF20-9CAEB1C2A28A}"/>
              </a:ext>
            </a:extLst>
          </p:cNvPr>
          <p:cNvPicPr>
            <a:picLocks noChangeAspect="1"/>
          </p:cNvPicPr>
          <p:nvPr/>
        </p:nvPicPr>
        <p:blipFill rotWithShape="1">
          <a:blip r:embed="rId2">
            <a:extLst>
              <a:ext uri="{28A0092B-C50C-407E-A947-70E740481C1C}">
                <a14:useLocalDpi xmlns:a14="http://schemas.microsoft.com/office/drawing/2010/main" val="0"/>
              </a:ext>
            </a:extLst>
          </a:blip>
          <a:srcRect l="4897" t="2169" r="10356" b="3874"/>
          <a:stretch/>
        </p:blipFill>
        <p:spPr>
          <a:xfrm>
            <a:off x="322182" y="3021612"/>
            <a:ext cx="5660302" cy="3141794"/>
          </a:xfrm>
          <a:prstGeom prst="rect">
            <a:avLst/>
          </a:prstGeom>
        </p:spPr>
      </p:pic>
      <p:pic>
        <p:nvPicPr>
          <p:cNvPr id="5" name="Picture 4">
            <a:extLst>
              <a:ext uri="{FF2B5EF4-FFF2-40B4-BE49-F238E27FC236}">
                <a16:creationId xmlns:a16="http://schemas.microsoft.com/office/drawing/2014/main" id="{89773820-A05C-46A1-B3FB-AB823518B4DE}"/>
              </a:ext>
            </a:extLst>
          </p:cNvPr>
          <p:cNvPicPr>
            <a:picLocks noChangeAspect="1"/>
          </p:cNvPicPr>
          <p:nvPr/>
        </p:nvPicPr>
        <p:blipFill>
          <a:blip r:embed="rId3"/>
          <a:stretch>
            <a:fillRect/>
          </a:stretch>
        </p:blipFill>
        <p:spPr>
          <a:xfrm>
            <a:off x="6096000" y="3021612"/>
            <a:ext cx="5923132" cy="3228508"/>
          </a:xfrm>
          <a:prstGeom prst="rect">
            <a:avLst/>
          </a:prstGeom>
        </p:spPr>
      </p:pic>
    </p:spTree>
    <p:extLst>
      <p:ext uri="{BB962C8B-B14F-4D97-AF65-F5344CB8AC3E}">
        <p14:creationId xmlns:p14="http://schemas.microsoft.com/office/powerpoint/2010/main" val="12238129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BCD483-7F70-4BCF-85B2-DCD2AB6BEB8B}"/>
              </a:ext>
            </a:extLst>
          </p:cNvPr>
          <p:cNvSpPr>
            <a:spLocks noGrp="1"/>
          </p:cNvSpPr>
          <p:nvPr>
            <p:ph type="title"/>
          </p:nvPr>
        </p:nvSpPr>
        <p:spPr/>
        <p:txBody>
          <a:bodyPr/>
          <a:lstStyle/>
          <a:p>
            <a:r>
              <a:rPr lang="en-US" dirty="0"/>
              <a:t>Single Degree-of-freedom Coupled Serial Chain Mechanisms</a:t>
            </a:r>
          </a:p>
        </p:txBody>
      </p:sp>
      <p:sp>
        <p:nvSpPr>
          <p:cNvPr id="5" name="Text Placeholder 4">
            <a:extLst>
              <a:ext uri="{FF2B5EF4-FFF2-40B4-BE49-F238E27FC236}">
                <a16:creationId xmlns:a16="http://schemas.microsoft.com/office/drawing/2014/main" id="{931F057A-BCFA-4AC3-84B7-6EBEF37AC57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853660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32282-F92E-441A-93F5-AD35CF75BF2B}"/>
              </a:ext>
            </a:extLst>
          </p:cNvPr>
          <p:cNvSpPr>
            <a:spLocks noGrp="1"/>
          </p:cNvSpPr>
          <p:nvPr>
            <p:ph type="title"/>
          </p:nvPr>
        </p:nvSpPr>
        <p:spPr/>
        <p:txBody>
          <a:bodyPr/>
          <a:lstStyle/>
          <a:p>
            <a:r>
              <a:rPr lang="en-US" dirty="0"/>
              <a:t>Single Degree-of-freedom Coupled Serial Chain (SDCSC)</a:t>
            </a:r>
          </a:p>
        </p:txBody>
      </p:sp>
      <p:sp>
        <p:nvSpPr>
          <p:cNvPr id="3" name="Content Placeholder 2">
            <a:extLst>
              <a:ext uri="{FF2B5EF4-FFF2-40B4-BE49-F238E27FC236}">
                <a16:creationId xmlns:a16="http://schemas.microsoft.com/office/drawing/2014/main" id="{BB28E4DB-1964-44E8-97F2-B82C3E67C886}"/>
              </a:ext>
            </a:extLst>
          </p:cNvPr>
          <p:cNvSpPr>
            <a:spLocks noGrp="1"/>
          </p:cNvSpPr>
          <p:nvPr>
            <p:ph idx="1"/>
          </p:nvPr>
        </p:nvSpPr>
        <p:spPr>
          <a:xfrm>
            <a:off x="838200" y="1825625"/>
            <a:ext cx="5756031" cy="4351338"/>
          </a:xfrm>
        </p:spPr>
        <p:txBody>
          <a:bodyPr>
            <a:normAutofit/>
          </a:bodyPr>
          <a:lstStyle/>
          <a:p>
            <a:r>
              <a:rPr lang="en-US" dirty="0"/>
              <a:t>Mechanisms that are constructed by mechanically coupling the rotations of the links of an n-link, n-</a:t>
            </a:r>
            <a:r>
              <a:rPr lang="en-US" dirty="0" err="1"/>
              <a:t>d.o.f</a:t>
            </a:r>
            <a:r>
              <a:rPr lang="en-US" dirty="0"/>
              <a:t>. serial chain manipulator using cable and pulley drives or by gear-trains.</a:t>
            </a:r>
          </a:p>
          <a:p>
            <a:r>
              <a:rPr lang="en-US" dirty="0"/>
              <a:t>Important because it offers simple control of four bar and compactness of serial mechanism.</a:t>
            </a:r>
          </a:p>
        </p:txBody>
      </p:sp>
      <p:pic>
        <p:nvPicPr>
          <p:cNvPr id="4" name="Picture 3">
            <a:extLst>
              <a:ext uri="{FF2B5EF4-FFF2-40B4-BE49-F238E27FC236}">
                <a16:creationId xmlns:a16="http://schemas.microsoft.com/office/drawing/2014/main" id="{0EF247F4-FBDC-4445-BF1F-F5D944DA9E32}"/>
              </a:ext>
            </a:extLst>
          </p:cNvPr>
          <p:cNvPicPr>
            <a:picLocks noChangeAspect="1"/>
          </p:cNvPicPr>
          <p:nvPr/>
        </p:nvPicPr>
        <p:blipFill>
          <a:blip r:embed="rId2"/>
          <a:stretch>
            <a:fillRect/>
          </a:stretch>
        </p:blipFill>
        <p:spPr>
          <a:xfrm>
            <a:off x="7277833" y="1960685"/>
            <a:ext cx="4575543" cy="3678481"/>
          </a:xfrm>
          <a:prstGeom prst="rect">
            <a:avLst/>
          </a:prstGeom>
        </p:spPr>
      </p:pic>
    </p:spTree>
    <p:extLst>
      <p:ext uri="{BB962C8B-B14F-4D97-AF65-F5344CB8AC3E}">
        <p14:creationId xmlns:p14="http://schemas.microsoft.com/office/powerpoint/2010/main" val="8190731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AE069-00E2-431D-A007-2B2F50C6CB3B}"/>
              </a:ext>
            </a:extLst>
          </p:cNvPr>
          <p:cNvSpPr>
            <a:spLocks noGrp="1"/>
          </p:cNvSpPr>
          <p:nvPr>
            <p:ph type="title"/>
          </p:nvPr>
        </p:nvSpPr>
        <p:spPr/>
        <p:txBody>
          <a:bodyPr/>
          <a:lstStyle/>
          <a:p>
            <a:r>
              <a:rPr lang="en-US" dirty="0"/>
              <a:t>Path Synthesis of SDCSC</a:t>
            </a:r>
          </a:p>
        </p:txBody>
      </p:sp>
      <p:sp>
        <p:nvSpPr>
          <p:cNvPr id="3" name="Content Placeholder 2">
            <a:extLst>
              <a:ext uri="{FF2B5EF4-FFF2-40B4-BE49-F238E27FC236}">
                <a16:creationId xmlns:a16="http://schemas.microsoft.com/office/drawing/2014/main" id="{B19F1170-F5E3-4C07-B9D5-918C251F9CCF}"/>
              </a:ext>
            </a:extLst>
          </p:cNvPr>
          <p:cNvSpPr>
            <a:spLocks noGrp="1"/>
          </p:cNvSpPr>
          <p:nvPr>
            <p:ph idx="1"/>
          </p:nvPr>
        </p:nvSpPr>
        <p:spPr>
          <a:xfrm>
            <a:off x="838200" y="1825625"/>
            <a:ext cx="4947138" cy="4351338"/>
          </a:xfrm>
        </p:spPr>
        <p:txBody>
          <a:bodyPr/>
          <a:lstStyle/>
          <a:p>
            <a:r>
              <a:rPr lang="en-US" dirty="0"/>
              <a:t>Fit a Fourier task path interpolating/ approximating the given path points.</a:t>
            </a:r>
          </a:p>
          <a:p>
            <a:r>
              <a:rPr lang="en-US" dirty="0"/>
              <a:t>Select the descriptor count based on the number of links in SDCSC.</a:t>
            </a:r>
          </a:p>
          <a:p>
            <a:r>
              <a:rPr lang="en-US" dirty="0"/>
              <a:t>Descriptor magnitude and argument denote link length and angle respectively.</a:t>
            </a:r>
          </a:p>
          <a:p>
            <a:endParaRPr lang="en-US" dirty="0"/>
          </a:p>
        </p:txBody>
      </p:sp>
      <p:pic>
        <p:nvPicPr>
          <p:cNvPr id="4" name="Picture 3">
            <a:extLst>
              <a:ext uri="{FF2B5EF4-FFF2-40B4-BE49-F238E27FC236}">
                <a16:creationId xmlns:a16="http://schemas.microsoft.com/office/drawing/2014/main" id="{242BFA3D-5E95-4515-8A48-0C73AFDE6329}"/>
              </a:ext>
            </a:extLst>
          </p:cNvPr>
          <p:cNvPicPr>
            <a:picLocks noChangeAspect="1"/>
          </p:cNvPicPr>
          <p:nvPr/>
        </p:nvPicPr>
        <p:blipFill>
          <a:blip r:embed="rId2"/>
          <a:stretch>
            <a:fillRect/>
          </a:stretch>
        </p:blipFill>
        <p:spPr>
          <a:xfrm>
            <a:off x="5911361" y="2039817"/>
            <a:ext cx="5863486" cy="3332285"/>
          </a:xfrm>
          <a:prstGeom prst="rect">
            <a:avLst/>
          </a:prstGeom>
        </p:spPr>
      </p:pic>
      <p:sp>
        <p:nvSpPr>
          <p:cNvPr id="5" name="TextBox 4">
            <a:extLst>
              <a:ext uri="{FF2B5EF4-FFF2-40B4-BE49-F238E27FC236}">
                <a16:creationId xmlns:a16="http://schemas.microsoft.com/office/drawing/2014/main" id="{837461A0-65B5-4391-A1D3-CEA5220119F1}"/>
              </a:ext>
            </a:extLst>
          </p:cNvPr>
          <p:cNvSpPr txBox="1"/>
          <p:nvPr/>
        </p:nvSpPr>
        <p:spPr>
          <a:xfrm>
            <a:off x="6575760" y="5543864"/>
            <a:ext cx="4848507" cy="369332"/>
          </a:xfrm>
          <a:prstGeom prst="rect">
            <a:avLst/>
          </a:prstGeom>
          <a:noFill/>
        </p:spPr>
        <p:txBody>
          <a:bodyPr wrap="none" rtlCol="0">
            <a:spAutoFit/>
          </a:bodyPr>
          <a:lstStyle/>
          <a:p>
            <a:r>
              <a:rPr lang="en-US" dirty="0"/>
              <a:t>SDCSC synthesized for 9 path points having 9 links</a:t>
            </a:r>
          </a:p>
        </p:txBody>
      </p:sp>
    </p:spTree>
    <p:extLst>
      <p:ext uri="{BB962C8B-B14F-4D97-AF65-F5344CB8AC3E}">
        <p14:creationId xmlns:p14="http://schemas.microsoft.com/office/powerpoint/2010/main" val="19305382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4C858-CE45-4BFA-A7DE-1F676B90B30B}"/>
              </a:ext>
            </a:extLst>
          </p:cNvPr>
          <p:cNvSpPr>
            <a:spLocks noGrp="1"/>
          </p:cNvSpPr>
          <p:nvPr>
            <p:ph type="title"/>
          </p:nvPr>
        </p:nvSpPr>
        <p:spPr/>
        <p:txBody>
          <a:bodyPr/>
          <a:lstStyle/>
          <a:p>
            <a:r>
              <a:rPr lang="en-US" dirty="0"/>
              <a:t>Optimal Synthesis of SDCSC</a:t>
            </a:r>
          </a:p>
        </p:txBody>
      </p:sp>
      <p:sp>
        <p:nvSpPr>
          <p:cNvPr id="3" name="Content Placeholder 2">
            <a:extLst>
              <a:ext uri="{FF2B5EF4-FFF2-40B4-BE49-F238E27FC236}">
                <a16:creationId xmlns:a16="http://schemas.microsoft.com/office/drawing/2014/main" id="{1E209229-43A0-4735-9CAE-EF332C5E220E}"/>
              </a:ext>
            </a:extLst>
          </p:cNvPr>
          <p:cNvSpPr>
            <a:spLocks noGrp="1"/>
          </p:cNvSpPr>
          <p:nvPr>
            <p:ph idx="1"/>
          </p:nvPr>
        </p:nvSpPr>
        <p:spPr/>
        <p:txBody>
          <a:bodyPr/>
          <a:lstStyle/>
          <a:p>
            <a:r>
              <a:rPr lang="en-US" dirty="0"/>
              <a:t>Using optimal parameterization, as in path synthesis, results in a smoother end-effector path.</a:t>
            </a:r>
          </a:p>
          <a:p>
            <a:endParaRPr lang="en-US" dirty="0"/>
          </a:p>
        </p:txBody>
      </p:sp>
      <p:pic>
        <p:nvPicPr>
          <p:cNvPr id="4" name="Picture 3">
            <a:extLst>
              <a:ext uri="{FF2B5EF4-FFF2-40B4-BE49-F238E27FC236}">
                <a16:creationId xmlns:a16="http://schemas.microsoft.com/office/drawing/2014/main" id="{C78D7C22-CA81-438B-8EBD-3F08E1405BBC}"/>
              </a:ext>
            </a:extLst>
          </p:cNvPr>
          <p:cNvPicPr>
            <a:picLocks noChangeAspect="1"/>
          </p:cNvPicPr>
          <p:nvPr/>
        </p:nvPicPr>
        <p:blipFill>
          <a:blip r:embed="rId2"/>
          <a:stretch>
            <a:fillRect/>
          </a:stretch>
        </p:blipFill>
        <p:spPr>
          <a:xfrm>
            <a:off x="6427612" y="2813632"/>
            <a:ext cx="5048956" cy="3244267"/>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8A875CF-19C6-4311-9E86-6942218A925E}"/>
                  </a:ext>
                </a:extLst>
              </p:cNvPr>
              <p:cNvSpPr txBox="1"/>
              <p:nvPr/>
            </p:nvSpPr>
            <p:spPr>
              <a:xfrm>
                <a:off x="9219131" y="4092330"/>
                <a:ext cx="97399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l-GR" sz="1400" b="0" i="1" dirty="0" smtClean="0">
                          <a:latin typeface="Cambria Math" panose="02040503050406030204" pitchFamily="18" charset="0"/>
                          <a:ea typeface="Cambria Math" panose="02040503050406030204" pitchFamily="18" charset="0"/>
                        </a:rPr>
                        <m:t>α</m:t>
                      </m:r>
                      <m:r>
                        <a:rPr lang="en-US" sz="1400" b="0" i="1" dirty="0" smtClean="0">
                          <a:latin typeface="Cambria Math" panose="02040503050406030204" pitchFamily="18" charset="0"/>
                          <a:ea typeface="Cambria Math" panose="02040503050406030204" pitchFamily="18" charset="0"/>
                        </a:rPr>
                        <m:t>≈</m:t>
                      </m:r>
                      <m:r>
                        <a:rPr lang="en-US" sz="1400" b="0" i="0" dirty="0" smtClean="0">
                          <a:latin typeface="Cambria Math" panose="02040503050406030204" pitchFamily="18" charset="0"/>
                          <a:ea typeface="Cambria Math" panose="02040503050406030204" pitchFamily="18" charset="0"/>
                        </a:rPr>
                        <m:t>.5281</m:t>
                      </m:r>
                    </m:oMath>
                  </m:oMathPara>
                </a14:m>
                <a:endParaRPr lang="en-US" dirty="0"/>
              </a:p>
            </p:txBody>
          </p:sp>
        </mc:Choice>
        <mc:Fallback xmlns="">
          <p:sp>
            <p:nvSpPr>
              <p:cNvPr id="5" name="TextBox 4">
                <a:extLst>
                  <a:ext uri="{FF2B5EF4-FFF2-40B4-BE49-F238E27FC236}">
                    <a16:creationId xmlns:a16="http://schemas.microsoft.com/office/drawing/2014/main" id="{E8A875CF-19C6-4311-9E86-6942218A925E}"/>
                  </a:ext>
                </a:extLst>
              </p:cNvPr>
              <p:cNvSpPr txBox="1">
                <a:spLocks noRot="1" noChangeAspect="1" noMove="1" noResize="1" noEditPoints="1" noAdjustHandles="1" noChangeArrowheads="1" noChangeShapeType="1" noTextEdit="1"/>
              </p:cNvSpPr>
              <p:nvPr/>
            </p:nvSpPr>
            <p:spPr>
              <a:xfrm>
                <a:off x="9219131" y="4092330"/>
                <a:ext cx="973992" cy="307777"/>
              </a:xfrm>
              <a:prstGeom prst="rect">
                <a:avLst/>
              </a:prstGeom>
              <a:blipFill>
                <a:blip r:embed="rId3"/>
                <a:stretch>
                  <a:fillRect/>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9B1A5A09-FA3A-4AD9-9416-F97D3434558E}"/>
              </a:ext>
            </a:extLst>
          </p:cNvPr>
          <p:cNvPicPr>
            <a:picLocks noChangeAspect="1"/>
          </p:cNvPicPr>
          <p:nvPr/>
        </p:nvPicPr>
        <p:blipFill>
          <a:blip r:embed="rId4"/>
          <a:stretch>
            <a:fillRect/>
          </a:stretch>
        </p:blipFill>
        <p:spPr>
          <a:xfrm>
            <a:off x="383820" y="2820921"/>
            <a:ext cx="5712180" cy="3246295"/>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FE7AEC6-2AA9-426B-AC14-E1F4AEE54721}"/>
                  </a:ext>
                </a:extLst>
              </p:cNvPr>
              <p:cNvSpPr txBox="1"/>
              <p:nvPr/>
            </p:nvSpPr>
            <p:spPr>
              <a:xfrm>
                <a:off x="3674116" y="4084026"/>
                <a:ext cx="97399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l-GR" sz="1400" b="0" i="1" dirty="0" smtClean="0">
                          <a:latin typeface="Cambria Math" panose="02040503050406030204" pitchFamily="18" charset="0"/>
                          <a:ea typeface="Cambria Math" panose="02040503050406030204" pitchFamily="18" charset="0"/>
                        </a:rPr>
                        <m:t>α</m:t>
                      </m:r>
                      <m:r>
                        <a:rPr lang="en-US" sz="1400" b="0" i="1" dirty="0" smtClean="0">
                          <a:latin typeface="Cambria Math" panose="02040503050406030204" pitchFamily="18" charset="0"/>
                          <a:ea typeface="Cambria Math" panose="02040503050406030204" pitchFamily="18" charset="0"/>
                        </a:rPr>
                        <m:t>=0</m:t>
                      </m:r>
                    </m:oMath>
                  </m:oMathPara>
                </a14:m>
                <a:endParaRPr lang="en-US" dirty="0"/>
              </a:p>
            </p:txBody>
          </p:sp>
        </mc:Choice>
        <mc:Fallback xmlns="">
          <p:sp>
            <p:nvSpPr>
              <p:cNvPr id="7" name="TextBox 6">
                <a:extLst>
                  <a:ext uri="{FF2B5EF4-FFF2-40B4-BE49-F238E27FC236}">
                    <a16:creationId xmlns:a16="http://schemas.microsoft.com/office/drawing/2014/main" id="{BFE7AEC6-2AA9-426B-AC14-E1F4AEE54721}"/>
                  </a:ext>
                </a:extLst>
              </p:cNvPr>
              <p:cNvSpPr txBox="1">
                <a:spLocks noRot="1" noChangeAspect="1" noMove="1" noResize="1" noEditPoints="1" noAdjustHandles="1" noChangeArrowheads="1" noChangeShapeType="1" noTextEdit="1"/>
              </p:cNvSpPr>
              <p:nvPr/>
            </p:nvSpPr>
            <p:spPr>
              <a:xfrm>
                <a:off x="3674116" y="4084026"/>
                <a:ext cx="973992" cy="307777"/>
              </a:xfrm>
              <a:prstGeom prst="rect">
                <a:avLst/>
              </a:prstGeom>
              <a:blipFill>
                <a:blip r:embed="rId5"/>
                <a:stretch>
                  <a:fillRect/>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991FA2A4-157E-4FD9-94C1-7869A9DAF7CE}"/>
              </a:ext>
            </a:extLst>
          </p:cNvPr>
          <p:cNvSpPr txBox="1"/>
          <p:nvPr/>
        </p:nvSpPr>
        <p:spPr>
          <a:xfrm>
            <a:off x="3436906" y="6311900"/>
            <a:ext cx="4848507" cy="369332"/>
          </a:xfrm>
          <a:prstGeom prst="rect">
            <a:avLst/>
          </a:prstGeom>
          <a:noFill/>
        </p:spPr>
        <p:txBody>
          <a:bodyPr wrap="none" rtlCol="0">
            <a:spAutoFit/>
          </a:bodyPr>
          <a:lstStyle/>
          <a:p>
            <a:r>
              <a:rPr lang="en-US" dirty="0"/>
              <a:t>SDCSC synthesized for 9 path points having 9 links</a:t>
            </a:r>
          </a:p>
        </p:txBody>
      </p:sp>
    </p:spTree>
    <p:extLst>
      <p:ext uri="{BB962C8B-B14F-4D97-AF65-F5344CB8AC3E}">
        <p14:creationId xmlns:p14="http://schemas.microsoft.com/office/powerpoint/2010/main" val="23031323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B6CDDB-6251-46EC-A960-1B27BFC5B363}"/>
              </a:ext>
            </a:extLst>
          </p:cNvPr>
          <p:cNvSpPr>
            <a:spLocks noGrp="1"/>
          </p:cNvSpPr>
          <p:nvPr>
            <p:ph type="title"/>
          </p:nvPr>
        </p:nvSpPr>
        <p:spPr/>
        <p:txBody>
          <a:bodyPr/>
          <a:lstStyle/>
          <a:p>
            <a:r>
              <a:rPr lang="en-US" dirty="0"/>
              <a:t>MotionGen2.0</a:t>
            </a:r>
          </a:p>
        </p:txBody>
      </p:sp>
      <p:sp>
        <p:nvSpPr>
          <p:cNvPr id="5" name="Text Placeholder 4">
            <a:extLst>
              <a:ext uri="{FF2B5EF4-FFF2-40B4-BE49-F238E27FC236}">
                <a16:creationId xmlns:a16="http://schemas.microsoft.com/office/drawing/2014/main" id="{DA500875-A22B-4A9C-B4B9-23A609239B9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365821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913E3C-3754-4B1A-9062-0DA3F155752E}"/>
              </a:ext>
            </a:extLst>
          </p:cNvPr>
          <p:cNvSpPr>
            <a:spLocks noGrp="1"/>
          </p:cNvSpPr>
          <p:nvPr>
            <p:ph type="title"/>
          </p:nvPr>
        </p:nvSpPr>
        <p:spPr/>
        <p:txBody>
          <a:bodyPr/>
          <a:lstStyle/>
          <a:p>
            <a:r>
              <a:rPr lang="en-US" dirty="0"/>
              <a:t>Functionality</a:t>
            </a:r>
          </a:p>
        </p:txBody>
      </p:sp>
      <p:sp>
        <p:nvSpPr>
          <p:cNvPr id="5" name="Content Placeholder 4">
            <a:extLst>
              <a:ext uri="{FF2B5EF4-FFF2-40B4-BE49-F238E27FC236}">
                <a16:creationId xmlns:a16="http://schemas.microsoft.com/office/drawing/2014/main" id="{EDF65C72-E7F2-4D2E-8335-62ACDBD2C55C}"/>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A6A86538-407D-4824-B3FC-AAACA1DABCBD}"/>
              </a:ext>
            </a:extLst>
          </p:cNvPr>
          <p:cNvPicPr>
            <a:picLocks noChangeAspect="1"/>
          </p:cNvPicPr>
          <p:nvPr/>
        </p:nvPicPr>
        <p:blipFill>
          <a:blip r:embed="rId2"/>
          <a:stretch>
            <a:fillRect/>
          </a:stretch>
        </p:blipFill>
        <p:spPr>
          <a:xfrm>
            <a:off x="1684826" y="1452686"/>
            <a:ext cx="8619759" cy="4854329"/>
          </a:xfrm>
          <a:prstGeom prst="rect">
            <a:avLst/>
          </a:prstGeom>
        </p:spPr>
      </p:pic>
      <p:sp>
        <p:nvSpPr>
          <p:cNvPr id="7" name="TextBox 6">
            <a:extLst>
              <a:ext uri="{FF2B5EF4-FFF2-40B4-BE49-F238E27FC236}">
                <a16:creationId xmlns:a16="http://schemas.microsoft.com/office/drawing/2014/main" id="{AAADC6D6-68A7-45C6-863D-4D1102690C86}"/>
              </a:ext>
            </a:extLst>
          </p:cNvPr>
          <p:cNvSpPr txBox="1"/>
          <p:nvPr/>
        </p:nvSpPr>
        <p:spPr>
          <a:xfrm>
            <a:off x="3279531" y="6257286"/>
            <a:ext cx="5829300" cy="369332"/>
          </a:xfrm>
          <a:prstGeom prst="rect">
            <a:avLst/>
          </a:prstGeom>
          <a:noFill/>
        </p:spPr>
        <p:txBody>
          <a:bodyPr wrap="square" rtlCol="0">
            <a:spAutoFit/>
          </a:bodyPr>
          <a:lstStyle/>
          <a:p>
            <a:r>
              <a:rPr lang="en-US" dirty="0"/>
              <a:t>Green: newly added, Yellow: updated, White: no change)</a:t>
            </a:r>
          </a:p>
        </p:txBody>
      </p:sp>
    </p:spTree>
    <p:extLst>
      <p:ext uri="{BB962C8B-B14F-4D97-AF65-F5344CB8AC3E}">
        <p14:creationId xmlns:p14="http://schemas.microsoft.com/office/powerpoint/2010/main" val="153618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1E705C-9DB9-4FED-999D-20F289CA722B}"/>
              </a:ext>
            </a:extLst>
          </p:cNvPr>
          <p:cNvSpPr>
            <a:spLocks noGrp="1"/>
          </p:cNvSpPr>
          <p:nvPr>
            <p:ph type="title"/>
          </p:nvPr>
        </p:nvSpPr>
        <p:spPr/>
        <p:txBody>
          <a:bodyPr/>
          <a:lstStyle/>
          <a:p>
            <a:r>
              <a:rPr lang="en-US" dirty="0"/>
              <a:t>Fourier based Path Synthesis</a:t>
            </a:r>
          </a:p>
        </p:txBody>
      </p:sp>
      <p:sp>
        <p:nvSpPr>
          <p:cNvPr id="5" name="Text Placeholder 4">
            <a:extLst>
              <a:ext uri="{FF2B5EF4-FFF2-40B4-BE49-F238E27FC236}">
                <a16:creationId xmlns:a16="http://schemas.microsoft.com/office/drawing/2014/main" id="{F077B552-85A0-4401-92D9-8290095027E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993360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E8702-9DD6-4EB8-8AC3-0EBC9280F369}"/>
              </a:ext>
            </a:extLst>
          </p:cNvPr>
          <p:cNvSpPr>
            <a:spLocks noGrp="1"/>
          </p:cNvSpPr>
          <p:nvPr>
            <p:ph type="title"/>
          </p:nvPr>
        </p:nvSpPr>
        <p:spPr/>
        <p:txBody>
          <a:bodyPr/>
          <a:lstStyle/>
          <a:p>
            <a:r>
              <a:rPr lang="en-US" dirty="0"/>
              <a:t>Competing </a:t>
            </a:r>
            <a:r>
              <a:rPr lang="en-US" dirty="0" err="1"/>
              <a:t>Softwares</a:t>
            </a:r>
            <a:endParaRPr lang="en-US" dirty="0"/>
          </a:p>
        </p:txBody>
      </p:sp>
      <p:sp>
        <p:nvSpPr>
          <p:cNvPr id="3" name="Content Placeholder 2">
            <a:extLst>
              <a:ext uri="{FF2B5EF4-FFF2-40B4-BE49-F238E27FC236}">
                <a16:creationId xmlns:a16="http://schemas.microsoft.com/office/drawing/2014/main" id="{C5D3B850-EF1B-46EB-8525-DD6119AE3A9C}"/>
              </a:ext>
            </a:extLst>
          </p:cNvPr>
          <p:cNvSpPr>
            <a:spLocks noGrp="1"/>
          </p:cNvSpPr>
          <p:nvPr>
            <p:ph idx="1"/>
          </p:nvPr>
        </p:nvSpPr>
        <p:spPr>
          <a:xfrm>
            <a:off x="838200" y="1825625"/>
            <a:ext cx="5166946" cy="4351338"/>
          </a:xfrm>
        </p:spPr>
        <p:txBody>
          <a:bodyPr>
            <a:normAutofit fontScale="85000" lnSpcReduction="20000"/>
          </a:bodyPr>
          <a:lstStyle/>
          <a:p>
            <a:r>
              <a:rPr lang="en-US" dirty="0"/>
              <a:t>SAM</a:t>
            </a:r>
          </a:p>
          <a:p>
            <a:pPr lvl="1"/>
            <a:r>
              <a:rPr lang="en-US" dirty="0"/>
              <a:t>Path synthesis possible but difficult.</a:t>
            </a:r>
          </a:p>
          <a:p>
            <a:pPr lvl="1"/>
            <a:r>
              <a:rPr lang="en-US" dirty="0"/>
              <a:t>Motion synthesis of four-bar mechanism for 3 precision poses.</a:t>
            </a:r>
          </a:p>
          <a:p>
            <a:pPr lvl="1"/>
            <a:r>
              <a:rPr lang="en-US" dirty="0"/>
              <a:t>Function generation of four-bar mechanism for  3 input-output angle pair.</a:t>
            </a:r>
          </a:p>
          <a:p>
            <a:pPr lvl="1"/>
            <a:r>
              <a:rPr lang="en-US" dirty="0"/>
              <a:t>Exact and approximate straight line mechanisms</a:t>
            </a:r>
          </a:p>
          <a:p>
            <a:r>
              <a:rPr lang="en-US" dirty="0"/>
              <a:t>GIM</a:t>
            </a:r>
          </a:p>
          <a:p>
            <a:pPr lvl="1"/>
            <a:r>
              <a:rPr lang="en-US" dirty="0"/>
              <a:t>Path synthesis of four bar mechanism for 3,4,5 precision points.</a:t>
            </a:r>
          </a:p>
          <a:p>
            <a:pPr lvl="1"/>
            <a:r>
              <a:rPr lang="en-US" dirty="0"/>
              <a:t>Motion synthesis of four bar mechanism for 3,4 poses.</a:t>
            </a:r>
          </a:p>
          <a:p>
            <a:pPr lvl="1"/>
            <a:r>
              <a:rPr lang="en-US" dirty="0"/>
              <a:t>Function generation of four bar mechanism for 3 input-output angle pair.</a:t>
            </a:r>
          </a:p>
          <a:p>
            <a:r>
              <a:rPr lang="en-US" dirty="0"/>
              <a:t>Not even close to MotionGen2.0!!</a:t>
            </a:r>
          </a:p>
        </p:txBody>
      </p:sp>
      <p:pic>
        <p:nvPicPr>
          <p:cNvPr id="4" name="Picture 3">
            <a:extLst>
              <a:ext uri="{FF2B5EF4-FFF2-40B4-BE49-F238E27FC236}">
                <a16:creationId xmlns:a16="http://schemas.microsoft.com/office/drawing/2014/main" id="{2169CCA9-5DE1-4B91-8E98-6093FAC79EBF}"/>
              </a:ext>
            </a:extLst>
          </p:cNvPr>
          <p:cNvPicPr>
            <a:picLocks noChangeAspect="1"/>
          </p:cNvPicPr>
          <p:nvPr/>
        </p:nvPicPr>
        <p:blipFill>
          <a:blip r:embed="rId2"/>
          <a:stretch>
            <a:fillRect/>
          </a:stretch>
        </p:blipFill>
        <p:spPr>
          <a:xfrm>
            <a:off x="6363991" y="365125"/>
            <a:ext cx="5294609" cy="3503247"/>
          </a:xfrm>
          <a:prstGeom prst="rect">
            <a:avLst/>
          </a:prstGeom>
        </p:spPr>
      </p:pic>
      <p:pic>
        <p:nvPicPr>
          <p:cNvPr id="5" name="Picture 4">
            <a:extLst>
              <a:ext uri="{FF2B5EF4-FFF2-40B4-BE49-F238E27FC236}">
                <a16:creationId xmlns:a16="http://schemas.microsoft.com/office/drawing/2014/main" id="{C31AC6F4-5D3A-4234-88CC-5450CF599643}"/>
              </a:ext>
            </a:extLst>
          </p:cNvPr>
          <p:cNvPicPr>
            <a:picLocks noChangeAspect="1"/>
          </p:cNvPicPr>
          <p:nvPr/>
        </p:nvPicPr>
        <p:blipFill>
          <a:blip r:embed="rId3"/>
          <a:stretch>
            <a:fillRect/>
          </a:stretch>
        </p:blipFill>
        <p:spPr>
          <a:xfrm>
            <a:off x="6363990" y="3868372"/>
            <a:ext cx="5294609" cy="2835749"/>
          </a:xfrm>
          <a:prstGeom prst="rect">
            <a:avLst/>
          </a:prstGeom>
        </p:spPr>
      </p:pic>
    </p:spTree>
    <p:extLst>
      <p:ext uri="{BB962C8B-B14F-4D97-AF65-F5344CB8AC3E}">
        <p14:creationId xmlns:p14="http://schemas.microsoft.com/office/powerpoint/2010/main" val="13889808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F089AB-FCB6-4F2A-B9D2-A8A058427AD4}"/>
              </a:ext>
            </a:extLst>
          </p:cNvPr>
          <p:cNvSpPr>
            <a:spLocks noGrp="1"/>
          </p:cNvSpPr>
          <p:nvPr>
            <p:ph type="title"/>
          </p:nvPr>
        </p:nvSpPr>
        <p:spPr/>
        <p:txBody>
          <a:bodyPr/>
          <a:lstStyle/>
          <a:p>
            <a:r>
              <a:rPr lang="en-US" dirty="0"/>
              <a:t>Guiding Principles</a:t>
            </a:r>
          </a:p>
        </p:txBody>
      </p:sp>
      <p:sp>
        <p:nvSpPr>
          <p:cNvPr id="5" name="Content Placeholder 4">
            <a:extLst>
              <a:ext uri="{FF2B5EF4-FFF2-40B4-BE49-F238E27FC236}">
                <a16:creationId xmlns:a16="http://schemas.microsoft.com/office/drawing/2014/main" id="{5D9A0822-1842-4065-81BA-79EBD09AAE2C}"/>
              </a:ext>
            </a:extLst>
          </p:cNvPr>
          <p:cNvSpPr>
            <a:spLocks noGrp="1"/>
          </p:cNvSpPr>
          <p:nvPr>
            <p:ph idx="1"/>
          </p:nvPr>
        </p:nvSpPr>
        <p:spPr/>
        <p:txBody>
          <a:bodyPr>
            <a:normAutofit fontScale="70000" lnSpcReduction="20000"/>
          </a:bodyPr>
          <a:lstStyle/>
          <a:p>
            <a:r>
              <a:rPr lang="en-US" dirty="0"/>
              <a:t>Design Paradigm: MVC </a:t>
            </a:r>
          </a:p>
          <a:p>
            <a:pPr lvl="1"/>
            <a:r>
              <a:rPr lang="en-US" dirty="0"/>
              <a:t>Modular coding by recognizing general role of code.</a:t>
            </a:r>
          </a:p>
          <a:p>
            <a:r>
              <a:rPr lang="en-US" dirty="0"/>
              <a:t>Design Paradigm: RESTful web service</a:t>
            </a:r>
          </a:p>
          <a:p>
            <a:pPr lvl="1"/>
            <a:r>
              <a:rPr lang="en-US" dirty="0"/>
              <a:t>Best practices like URI based resource identification, HTTP CRUD request, stateless server, etc.</a:t>
            </a:r>
          </a:p>
          <a:p>
            <a:r>
              <a:rPr lang="en-US" dirty="0"/>
              <a:t>Stack selection: MEAN</a:t>
            </a:r>
          </a:p>
          <a:p>
            <a:pPr lvl="1"/>
            <a:r>
              <a:rPr lang="en-US" dirty="0"/>
              <a:t>Full-</a:t>
            </a:r>
            <a:r>
              <a:rPr lang="en-US" dirty="0" err="1"/>
              <a:t>Javascript</a:t>
            </a:r>
            <a:r>
              <a:rPr lang="en-US" dirty="0"/>
              <a:t> based stack for web development.</a:t>
            </a:r>
          </a:p>
          <a:p>
            <a:r>
              <a:rPr lang="en-US" dirty="0"/>
              <a:t>Mobile App: Apache Cordova</a:t>
            </a:r>
          </a:p>
          <a:p>
            <a:pPr lvl="1"/>
            <a:r>
              <a:rPr lang="en-US" dirty="0" err="1"/>
              <a:t>Webview</a:t>
            </a:r>
            <a:r>
              <a:rPr lang="en-US" dirty="0"/>
              <a:t> based wrapper application to target multiple platforms using same codebase. </a:t>
            </a:r>
          </a:p>
          <a:p>
            <a:r>
              <a:rPr lang="en-US" dirty="0"/>
              <a:t>User experience: Response Time Limits</a:t>
            </a:r>
          </a:p>
          <a:p>
            <a:pPr lvl="1"/>
            <a:r>
              <a:rPr lang="en-US" dirty="0"/>
              <a:t>Demarcates limits where user is engaged and when his flow of thought breaks.</a:t>
            </a:r>
          </a:p>
          <a:p>
            <a:r>
              <a:rPr lang="en-US" dirty="0"/>
              <a:t>User Interface: Responsive web design</a:t>
            </a:r>
          </a:p>
          <a:p>
            <a:pPr lvl="1"/>
            <a:r>
              <a:rPr lang="en-US" dirty="0"/>
              <a:t>Tailored UI for large, medium and small size displays.</a:t>
            </a:r>
          </a:p>
          <a:p>
            <a:r>
              <a:rPr lang="en-US" dirty="0"/>
              <a:t>User Interface: Principles of display design</a:t>
            </a:r>
          </a:p>
          <a:p>
            <a:pPr lvl="1"/>
            <a:r>
              <a:rPr lang="en-US" dirty="0"/>
              <a:t>UI development guidelines to maximize user efficiency</a:t>
            </a:r>
          </a:p>
          <a:p>
            <a:endParaRPr lang="en-US" dirty="0"/>
          </a:p>
        </p:txBody>
      </p:sp>
    </p:spTree>
    <p:extLst>
      <p:ext uri="{BB962C8B-B14F-4D97-AF65-F5344CB8AC3E}">
        <p14:creationId xmlns:p14="http://schemas.microsoft.com/office/powerpoint/2010/main" val="36720960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FDA1F-0862-4788-9C43-8CC6AEC2334A}"/>
              </a:ext>
            </a:extLst>
          </p:cNvPr>
          <p:cNvSpPr>
            <a:spLocks noGrp="1"/>
          </p:cNvSpPr>
          <p:nvPr>
            <p:ph type="title"/>
          </p:nvPr>
        </p:nvSpPr>
        <p:spPr/>
        <p:txBody>
          <a:bodyPr/>
          <a:lstStyle/>
          <a:p>
            <a:r>
              <a:rPr lang="en-US" dirty="0"/>
              <a:t>Back-end Architecture</a:t>
            </a:r>
          </a:p>
        </p:txBody>
      </p:sp>
      <p:sp>
        <p:nvSpPr>
          <p:cNvPr id="3" name="Content Placeholder 2">
            <a:extLst>
              <a:ext uri="{FF2B5EF4-FFF2-40B4-BE49-F238E27FC236}">
                <a16:creationId xmlns:a16="http://schemas.microsoft.com/office/drawing/2014/main" id="{C97A4B7C-1321-408B-854B-E34B52696347}"/>
              </a:ext>
            </a:extLst>
          </p:cNvPr>
          <p:cNvSpPr>
            <a:spLocks noGrp="1"/>
          </p:cNvSpPr>
          <p:nvPr>
            <p:ph idx="1"/>
          </p:nvPr>
        </p:nvSpPr>
        <p:spPr>
          <a:xfrm>
            <a:off x="838200" y="1825625"/>
            <a:ext cx="4665785" cy="4351338"/>
          </a:xfrm>
        </p:spPr>
        <p:txBody>
          <a:bodyPr>
            <a:normAutofit fontScale="55000" lnSpcReduction="20000"/>
          </a:bodyPr>
          <a:lstStyle/>
          <a:p>
            <a:r>
              <a:rPr lang="en-US" dirty="0"/>
              <a:t>Frontend- Part of codebase served to the user which resides on his device.</a:t>
            </a:r>
          </a:p>
          <a:p>
            <a:r>
              <a:rPr lang="en-US" dirty="0"/>
              <a:t>Proxy Server- Handles all requests to the website and proxies them to relevant route.</a:t>
            </a:r>
          </a:p>
          <a:p>
            <a:r>
              <a:rPr lang="en-US" dirty="0"/>
              <a:t>Static Server- Serves Frontend code on request from website</a:t>
            </a:r>
          </a:p>
          <a:p>
            <a:r>
              <a:rPr lang="en-US" dirty="0"/>
              <a:t>Computation Server- Processes all computationally tedious tasks which include path, motion and mixed synthesis. Multi-threaded to take advantage of multi-core processing.</a:t>
            </a:r>
          </a:p>
          <a:p>
            <a:r>
              <a:rPr lang="en-US" dirty="0"/>
              <a:t>Socket Server- Process </a:t>
            </a:r>
            <a:r>
              <a:rPr lang="en-US" dirty="0" err="1"/>
              <a:t>websocket</a:t>
            </a:r>
            <a:r>
              <a:rPr lang="en-US" dirty="0"/>
              <a:t> requests which enable </a:t>
            </a:r>
            <a:r>
              <a:rPr lang="en-US" dirty="0" err="1"/>
              <a:t>realtime</a:t>
            </a:r>
            <a:r>
              <a:rPr lang="en-US" dirty="0"/>
              <a:t> communication between server and client</a:t>
            </a:r>
          </a:p>
          <a:p>
            <a:r>
              <a:rPr lang="en-US" dirty="0" err="1"/>
              <a:t>Redis</a:t>
            </a:r>
            <a:r>
              <a:rPr lang="en-US" dirty="0"/>
              <a:t> Server- Used as a central communication between multithreaded cluster on Computation Server and single threaded Socket Server. </a:t>
            </a:r>
          </a:p>
          <a:p>
            <a:r>
              <a:rPr lang="en-US" dirty="0" err="1"/>
              <a:t>Mongodb</a:t>
            </a:r>
            <a:r>
              <a:rPr lang="en-US" dirty="0"/>
              <a:t> Server- Database to store the synthesis information being calculated in computation server.</a:t>
            </a:r>
          </a:p>
        </p:txBody>
      </p:sp>
      <p:grpSp>
        <p:nvGrpSpPr>
          <p:cNvPr id="18" name="Group 17">
            <a:extLst>
              <a:ext uri="{FF2B5EF4-FFF2-40B4-BE49-F238E27FC236}">
                <a16:creationId xmlns:a16="http://schemas.microsoft.com/office/drawing/2014/main" id="{3A87F10B-B158-44DE-98EB-9E0737A41EFB}"/>
              </a:ext>
            </a:extLst>
          </p:cNvPr>
          <p:cNvGrpSpPr/>
          <p:nvPr/>
        </p:nvGrpSpPr>
        <p:grpSpPr>
          <a:xfrm>
            <a:off x="6024953" y="2061967"/>
            <a:ext cx="5786755" cy="3182620"/>
            <a:chOff x="5901861" y="1956459"/>
            <a:chExt cx="5786755" cy="3182620"/>
          </a:xfrm>
        </p:grpSpPr>
        <p:sp>
          <p:nvSpPr>
            <p:cNvPr id="4" name="Rectangle 3">
              <a:extLst>
                <a:ext uri="{FF2B5EF4-FFF2-40B4-BE49-F238E27FC236}">
                  <a16:creationId xmlns:a16="http://schemas.microsoft.com/office/drawing/2014/main" id="{B8B48D6C-21D7-46AC-802C-010F2648FCA1}"/>
                </a:ext>
              </a:extLst>
            </p:cNvPr>
            <p:cNvSpPr/>
            <p:nvPr/>
          </p:nvSpPr>
          <p:spPr>
            <a:xfrm>
              <a:off x="7848771" y="2704489"/>
              <a:ext cx="1828165" cy="45656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en-US" sz="1100">
                  <a:effectLst/>
                  <a:latin typeface="Times New Roman" panose="02020603050405020304" pitchFamily="18" charset="0"/>
                  <a:ea typeface="Calibri" panose="020F0502020204030204" pitchFamily="34" charset="0"/>
                </a:rPr>
                <a:t>Proxy Server</a:t>
              </a:r>
              <a:endParaRPr lang="en-US" sz="1200">
                <a:effectLst/>
                <a:latin typeface="Times New Roman" panose="02020603050405020304" pitchFamily="18" charset="0"/>
                <a:ea typeface="Times New Roman" panose="02020603050405020304" pitchFamily="18" charset="0"/>
              </a:endParaRPr>
            </a:p>
          </p:txBody>
        </p:sp>
        <p:sp>
          <p:nvSpPr>
            <p:cNvPr id="5" name="Rectangle 4">
              <a:extLst>
                <a:ext uri="{FF2B5EF4-FFF2-40B4-BE49-F238E27FC236}">
                  <a16:creationId xmlns:a16="http://schemas.microsoft.com/office/drawing/2014/main" id="{2DBC2A4E-B1D9-4931-BE53-9B15C692B472}"/>
                </a:ext>
              </a:extLst>
            </p:cNvPr>
            <p:cNvSpPr/>
            <p:nvPr/>
          </p:nvSpPr>
          <p:spPr>
            <a:xfrm>
              <a:off x="9860451" y="3639209"/>
              <a:ext cx="1828165" cy="45656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en-US" sz="1100">
                  <a:effectLst/>
                  <a:latin typeface="Times New Roman" panose="02020603050405020304" pitchFamily="18" charset="0"/>
                  <a:ea typeface="Calibri" panose="020F0502020204030204" pitchFamily="34" charset="0"/>
                </a:rPr>
                <a:t>Socket Server</a:t>
              </a:r>
              <a:endParaRPr lang="en-US" sz="1200">
                <a:effectLst/>
                <a:latin typeface="Times New Roman" panose="02020603050405020304" pitchFamily="18" charset="0"/>
                <a:ea typeface="Times New Roman" panose="02020603050405020304" pitchFamily="18" charset="0"/>
              </a:endParaRPr>
            </a:p>
          </p:txBody>
        </p:sp>
        <p:cxnSp>
          <p:nvCxnSpPr>
            <p:cNvPr id="6" name="Connector: Elbow 5">
              <a:extLst>
                <a:ext uri="{FF2B5EF4-FFF2-40B4-BE49-F238E27FC236}">
                  <a16:creationId xmlns:a16="http://schemas.microsoft.com/office/drawing/2014/main" id="{A137F08E-BA4E-48B9-A839-181F7ABFCEA6}"/>
                </a:ext>
              </a:extLst>
            </p:cNvPr>
            <p:cNvCxnSpPr/>
            <p:nvPr/>
          </p:nvCxnSpPr>
          <p:spPr>
            <a:xfrm rot="16200000" flipH="1">
              <a:off x="9530251" y="2394609"/>
              <a:ext cx="477520" cy="2011680"/>
            </a:xfrm>
            <a:prstGeom prst="bentConnector3">
              <a:avLst>
                <a:gd name="adj1" fmla="val 50000"/>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4F7AB738-35D1-42B4-BE6A-9F4CDBAF25A4}"/>
                </a:ext>
              </a:extLst>
            </p:cNvPr>
            <p:cNvSpPr/>
            <p:nvPr/>
          </p:nvSpPr>
          <p:spPr>
            <a:xfrm>
              <a:off x="5901861" y="3639209"/>
              <a:ext cx="1828165" cy="45656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5000"/>
                </a:lnSpc>
                <a:spcBef>
                  <a:spcPts val="0"/>
                </a:spcBef>
                <a:spcAft>
                  <a:spcPts val="800"/>
                </a:spcAft>
              </a:pPr>
              <a:r>
                <a:rPr lang="en-US" sz="1100">
                  <a:effectLst/>
                  <a:latin typeface="Times New Roman" panose="02020603050405020304" pitchFamily="18" charset="0"/>
                  <a:ea typeface="Calibri" panose="020F0502020204030204" pitchFamily="34" charset="0"/>
                </a:rPr>
                <a:t>Static Server</a:t>
              </a:r>
              <a:endParaRPr lang="en-US" sz="1200">
                <a:effectLst/>
                <a:latin typeface="Times New Roman" panose="02020603050405020304" pitchFamily="18" charset="0"/>
                <a:ea typeface="Times New Roman" panose="02020603050405020304" pitchFamily="18" charset="0"/>
              </a:endParaRPr>
            </a:p>
          </p:txBody>
        </p:sp>
        <p:cxnSp>
          <p:nvCxnSpPr>
            <p:cNvPr id="8" name="Connector: Elbow 7">
              <a:extLst>
                <a:ext uri="{FF2B5EF4-FFF2-40B4-BE49-F238E27FC236}">
                  <a16:creationId xmlns:a16="http://schemas.microsoft.com/office/drawing/2014/main" id="{530C3AD4-05AC-4016-BFCC-5EFF0AFE2DF9}"/>
                </a:ext>
              </a:extLst>
            </p:cNvPr>
            <p:cNvCxnSpPr/>
            <p:nvPr/>
          </p:nvCxnSpPr>
          <p:spPr>
            <a:xfrm rot="5400000">
              <a:off x="7550639" y="2427311"/>
              <a:ext cx="477520" cy="1946275"/>
            </a:xfrm>
            <a:prstGeom prst="bentConnector3">
              <a:avLst>
                <a:gd name="adj1" fmla="val 50000"/>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669002A7-516C-4079-8AEC-862A8267685F}"/>
                </a:ext>
              </a:extLst>
            </p:cNvPr>
            <p:cNvSpPr/>
            <p:nvPr/>
          </p:nvSpPr>
          <p:spPr>
            <a:xfrm>
              <a:off x="7848771" y="1956459"/>
              <a:ext cx="1827530" cy="45593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5000"/>
                </a:lnSpc>
                <a:spcBef>
                  <a:spcPts val="0"/>
                </a:spcBef>
                <a:spcAft>
                  <a:spcPts val="800"/>
                </a:spcAft>
              </a:pPr>
              <a:r>
                <a:rPr lang="en-US" sz="1100">
                  <a:effectLst/>
                  <a:latin typeface="Times New Roman" panose="02020603050405020304" pitchFamily="18" charset="0"/>
                  <a:ea typeface="Calibri" panose="020F0502020204030204" pitchFamily="34" charset="0"/>
                </a:rPr>
                <a:t>Front- end</a:t>
              </a:r>
              <a:endParaRPr lang="en-US" sz="1200">
                <a:effectLst/>
                <a:latin typeface="Times New Roman" panose="02020603050405020304" pitchFamily="18" charset="0"/>
                <a:ea typeface="Times New Roman" panose="02020603050405020304" pitchFamily="18" charset="0"/>
              </a:endParaRPr>
            </a:p>
          </p:txBody>
        </p:sp>
        <p:sp>
          <p:nvSpPr>
            <p:cNvPr id="10" name="Rectangle 9">
              <a:extLst>
                <a:ext uri="{FF2B5EF4-FFF2-40B4-BE49-F238E27FC236}">
                  <a16:creationId xmlns:a16="http://schemas.microsoft.com/office/drawing/2014/main" id="{1560D5A1-CF8D-4A8F-A8A6-C5F7AD92E1AD}"/>
                </a:ext>
              </a:extLst>
            </p:cNvPr>
            <p:cNvSpPr/>
            <p:nvPr/>
          </p:nvSpPr>
          <p:spPr>
            <a:xfrm>
              <a:off x="7849406" y="3639844"/>
              <a:ext cx="1827530" cy="45593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5000"/>
                </a:lnSpc>
                <a:spcBef>
                  <a:spcPts val="0"/>
                </a:spcBef>
                <a:spcAft>
                  <a:spcPts val="800"/>
                </a:spcAft>
              </a:pPr>
              <a:r>
                <a:rPr lang="en-US" sz="1100">
                  <a:effectLst/>
                  <a:latin typeface="Times New Roman" panose="02020603050405020304" pitchFamily="18" charset="0"/>
                  <a:ea typeface="Calibri" panose="020F0502020204030204" pitchFamily="34" charset="0"/>
                </a:rPr>
                <a:t>Computation Server</a:t>
              </a:r>
              <a:endParaRPr lang="en-US" sz="1200">
                <a:effectLst/>
                <a:latin typeface="Times New Roman" panose="02020603050405020304" pitchFamily="18" charset="0"/>
                <a:ea typeface="Times New Roman" panose="02020603050405020304" pitchFamily="18" charset="0"/>
              </a:endParaRPr>
            </a:p>
          </p:txBody>
        </p:sp>
        <p:cxnSp>
          <p:nvCxnSpPr>
            <p:cNvPr id="11" name="Connector: Elbow 10">
              <a:extLst>
                <a:ext uri="{FF2B5EF4-FFF2-40B4-BE49-F238E27FC236}">
                  <a16:creationId xmlns:a16="http://schemas.microsoft.com/office/drawing/2014/main" id="{BBDD81BF-F882-43DC-A4C8-32E7B3EE9090}"/>
                </a:ext>
              </a:extLst>
            </p:cNvPr>
            <p:cNvCxnSpPr/>
            <p:nvPr/>
          </p:nvCxnSpPr>
          <p:spPr>
            <a:xfrm rot="16200000" flipH="1">
              <a:off x="8617121" y="2558439"/>
              <a:ext cx="290830" cy="0"/>
            </a:xfrm>
            <a:prstGeom prst="bentConnector3">
              <a:avLst>
                <a:gd name="adj1" fmla="val 50000"/>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35775339-4E59-457F-8BEA-C5D82931567A}"/>
                </a:ext>
              </a:extLst>
            </p:cNvPr>
            <p:cNvCxnSpPr/>
            <p:nvPr/>
          </p:nvCxnSpPr>
          <p:spPr>
            <a:xfrm rot="16200000" flipH="1">
              <a:off x="8524093" y="3400767"/>
              <a:ext cx="478155" cy="0"/>
            </a:xfrm>
            <a:prstGeom prst="bentConnector3">
              <a:avLst>
                <a:gd name="adj1" fmla="val 50000"/>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B61BD968-2A6F-4AD6-91B0-60D4B5B680A1}"/>
                </a:ext>
              </a:extLst>
            </p:cNvPr>
            <p:cNvCxnSpPr/>
            <p:nvPr/>
          </p:nvCxnSpPr>
          <p:spPr>
            <a:xfrm rot="5400000">
              <a:off x="7912588" y="4171022"/>
              <a:ext cx="586105" cy="436880"/>
            </a:xfrm>
            <a:prstGeom prst="bentConnector3">
              <a:avLst>
                <a:gd name="adj1" fmla="val 50000"/>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E344418D-E229-465D-92EB-B66484935EF6}"/>
                </a:ext>
              </a:extLst>
            </p:cNvPr>
            <p:cNvCxnSpPr/>
            <p:nvPr/>
          </p:nvCxnSpPr>
          <p:spPr>
            <a:xfrm rot="16200000" flipH="1">
              <a:off x="9262916" y="3596664"/>
              <a:ext cx="586740" cy="1586230"/>
            </a:xfrm>
            <a:prstGeom prst="bentConnector3">
              <a:avLst>
                <a:gd name="adj1" fmla="val 50000"/>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78B2E70C-1F10-4216-9F22-BE9AEC5F6811}"/>
                </a:ext>
              </a:extLst>
            </p:cNvPr>
            <p:cNvCxnSpPr/>
            <p:nvPr/>
          </p:nvCxnSpPr>
          <p:spPr>
            <a:xfrm rot="5400000">
              <a:off x="10268439" y="4177371"/>
              <a:ext cx="586740" cy="424815"/>
            </a:xfrm>
            <a:prstGeom prst="bentConnector3">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AB5D8A0C-D9E9-4549-B487-9E43000509BF}"/>
                </a:ext>
              </a:extLst>
            </p:cNvPr>
            <p:cNvSpPr/>
            <p:nvPr/>
          </p:nvSpPr>
          <p:spPr>
            <a:xfrm>
              <a:off x="9435636" y="4683149"/>
              <a:ext cx="1827530" cy="45593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5000"/>
                </a:lnSpc>
                <a:spcBef>
                  <a:spcPts val="0"/>
                </a:spcBef>
                <a:spcAft>
                  <a:spcPts val="800"/>
                </a:spcAft>
              </a:pPr>
              <a:r>
                <a:rPr lang="en-US" sz="1100">
                  <a:effectLst/>
                  <a:latin typeface="Times New Roman" panose="02020603050405020304" pitchFamily="18" charset="0"/>
                  <a:ea typeface="Calibri" panose="020F0502020204030204" pitchFamily="34" charset="0"/>
                </a:rPr>
                <a:t>Redis Server</a:t>
              </a:r>
              <a:endParaRPr lang="en-US" sz="1200">
                <a:effectLst/>
                <a:latin typeface="Times New Roman" panose="02020603050405020304" pitchFamily="18" charset="0"/>
                <a:ea typeface="Times New Roman" panose="02020603050405020304" pitchFamily="18" charset="0"/>
              </a:endParaRPr>
            </a:p>
          </p:txBody>
        </p:sp>
        <p:sp>
          <p:nvSpPr>
            <p:cNvPr id="17" name="Rectangle 16">
              <a:extLst>
                <a:ext uri="{FF2B5EF4-FFF2-40B4-BE49-F238E27FC236}">
                  <a16:creationId xmlns:a16="http://schemas.microsoft.com/office/drawing/2014/main" id="{B6223C2F-AB51-4EFC-84E6-99BF646AFBFD}"/>
                </a:ext>
              </a:extLst>
            </p:cNvPr>
            <p:cNvSpPr/>
            <p:nvPr/>
          </p:nvSpPr>
          <p:spPr>
            <a:xfrm>
              <a:off x="7073436" y="4683149"/>
              <a:ext cx="1827530" cy="45593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5000"/>
                </a:lnSpc>
                <a:spcBef>
                  <a:spcPts val="0"/>
                </a:spcBef>
                <a:spcAft>
                  <a:spcPts val="800"/>
                </a:spcAft>
              </a:pPr>
              <a:r>
                <a:rPr lang="en-US" sz="1100">
                  <a:effectLst/>
                  <a:latin typeface="Times New Roman" panose="02020603050405020304" pitchFamily="18" charset="0"/>
                  <a:ea typeface="Calibri" panose="020F0502020204030204" pitchFamily="34" charset="0"/>
                </a:rPr>
                <a:t>Mongodb Server</a:t>
              </a:r>
              <a:endParaRPr lang="en-US" sz="1200">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29579839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2D9D0-74F9-4E07-88FE-697C11F015F5}"/>
              </a:ext>
            </a:extLst>
          </p:cNvPr>
          <p:cNvSpPr>
            <a:spLocks noGrp="1"/>
          </p:cNvSpPr>
          <p:nvPr>
            <p:ph type="title"/>
          </p:nvPr>
        </p:nvSpPr>
        <p:spPr/>
        <p:txBody>
          <a:bodyPr/>
          <a:lstStyle/>
          <a:p>
            <a:r>
              <a:rPr lang="en-US" dirty="0"/>
              <a:t>Back-end technologies</a:t>
            </a:r>
          </a:p>
        </p:txBody>
      </p:sp>
      <p:sp>
        <p:nvSpPr>
          <p:cNvPr id="3" name="Content Placeholder 2">
            <a:extLst>
              <a:ext uri="{FF2B5EF4-FFF2-40B4-BE49-F238E27FC236}">
                <a16:creationId xmlns:a16="http://schemas.microsoft.com/office/drawing/2014/main" id="{91351A5D-305B-448F-88A6-607AD5BA0230}"/>
              </a:ext>
            </a:extLst>
          </p:cNvPr>
          <p:cNvSpPr>
            <a:spLocks noGrp="1"/>
          </p:cNvSpPr>
          <p:nvPr>
            <p:ph idx="1"/>
          </p:nvPr>
        </p:nvSpPr>
        <p:spPr/>
        <p:txBody>
          <a:bodyPr>
            <a:normAutofit fontScale="55000" lnSpcReduction="20000"/>
          </a:bodyPr>
          <a:lstStyle/>
          <a:p>
            <a:r>
              <a:rPr lang="en-US" b="1" dirty="0"/>
              <a:t>Express-</a:t>
            </a:r>
            <a:r>
              <a:rPr lang="en-US" dirty="0"/>
              <a:t> web application framework that provides a simple API to build websites, web apps and backends.</a:t>
            </a:r>
          </a:p>
          <a:p>
            <a:r>
              <a:rPr lang="en-US" b="1" dirty="0"/>
              <a:t>http-proxy- </a:t>
            </a:r>
            <a:r>
              <a:rPr lang="en-US" dirty="0"/>
              <a:t>HTTP programmable proxying library that supports </a:t>
            </a:r>
            <a:r>
              <a:rPr lang="en-US" dirty="0" err="1"/>
              <a:t>websockets</a:t>
            </a:r>
            <a:r>
              <a:rPr lang="en-US" dirty="0"/>
              <a:t>.</a:t>
            </a:r>
            <a:endParaRPr lang="en-US" b="1" dirty="0"/>
          </a:p>
          <a:p>
            <a:r>
              <a:rPr lang="en-US" b="1" dirty="0"/>
              <a:t>socket.io- </a:t>
            </a:r>
            <a:r>
              <a:rPr lang="en-US" dirty="0"/>
              <a:t>framework which enables real-time bidirectional event-based communication between server and client.</a:t>
            </a:r>
            <a:endParaRPr lang="en-US" b="1" dirty="0"/>
          </a:p>
          <a:p>
            <a:r>
              <a:rPr lang="en-US" b="1" dirty="0"/>
              <a:t>socket.io-</a:t>
            </a:r>
            <a:r>
              <a:rPr lang="en-US" b="1" dirty="0" err="1"/>
              <a:t>redis</a:t>
            </a:r>
            <a:r>
              <a:rPr lang="en-US" b="1" dirty="0"/>
              <a:t>- </a:t>
            </a:r>
            <a:r>
              <a:rPr lang="en-US" dirty="0"/>
              <a:t>run multiple socket.io instances that can all broadcast and emit events to and from each other.</a:t>
            </a:r>
            <a:endParaRPr lang="en-US" b="1" dirty="0"/>
          </a:p>
          <a:p>
            <a:r>
              <a:rPr lang="en-US" b="1" dirty="0"/>
              <a:t>socket.io-emitter- </a:t>
            </a:r>
            <a:r>
              <a:rPr lang="en-US" dirty="0"/>
              <a:t>allows communication with socket.io servers easily from non-socket.io processes.</a:t>
            </a:r>
            <a:endParaRPr lang="en-US" b="1" dirty="0"/>
          </a:p>
          <a:p>
            <a:r>
              <a:rPr lang="en-US" b="1" dirty="0" err="1"/>
              <a:t>Mongodb</a:t>
            </a:r>
            <a:r>
              <a:rPr lang="en-US" b="1" dirty="0"/>
              <a:t>- </a:t>
            </a:r>
            <a:r>
              <a:rPr lang="en-US" dirty="0"/>
              <a:t>driver API which connects the server to Mongo daemon and database.</a:t>
            </a:r>
            <a:endParaRPr lang="en-US" b="1" dirty="0"/>
          </a:p>
          <a:p>
            <a:r>
              <a:rPr lang="en-US" b="1" dirty="0"/>
              <a:t>Pm2- </a:t>
            </a:r>
            <a:r>
              <a:rPr lang="en-US" dirty="0"/>
              <a:t>Production Runtime and Process Manager for Node.js apps with a built-in Load Balancer.</a:t>
            </a:r>
            <a:endParaRPr lang="en-US" b="1" dirty="0"/>
          </a:p>
          <a:p>
            <a:r>
              <a:rPr lang="en-US" b="1" dirty="0" err="1"/>
              <a:t>Nodemon</a:t>
            </a:r>
            <a:r>
              <a:rPr lang="en-US" b="1" dirty="0"/>
              <a:t>- </a:t>
            </a:r>
            <a:r>
              <a:rPr lang="en-US" dirty="0"/>
              <a:t>Process manager which works with node cluster module</a:t>
            </a:r>
          </a:p>
          <a:p>
            <a:r>
              <a:rPr lang="en-US" b="1" dirty="0" err="1"/>
              <a:t>Fmin</a:t>
            </a:r>
            <a:r>
              <a:rPr lang="en-US" b="1" dirty="0"/>
              <a:t>- </a:t>
            </a:r>
            <a:r>
              <a:rPr lang="en-US" dirty="0"/>
              <a:t>math library used to implement </a:t>
            </a:r>
            <a:r>
              <a:rPr lang="en-US" dirty="0" err="1"/>
              <a:t>Nelder</a:t>
            </a:r>
            <a:r>
              <a:rPr lang="en-US" dirty="0"/>
              <a:t> Mead optimization.</a:t>
            </a:r>
            <a:endParaRPr lang="en-US" b="1" dirty="0"/>
          </a:p>
          <a:p>
            <a:r>
              <a:rPr lang="en-US" b="1" dirty="0"/>
              <a:t>Numeric- </a:t>
            </a:r>
            <a:r>
              <a:rPr lang="en-US" dirty="0"/>
              <a:t>math library used to compute SVD of a matrix.</a:t>
            </a:r>
            <a:endParaRPr lang="en-US" b="1" dirty="0"/>
          </a:p>
          <a:p>
            <a:r>
              <a:rPr lang="en-US" b="1" dirty="0" err="1"/>
              <a:t>Mathjs</a:t>
            </a:r>
            <a:r>
              <a:rPr lang="en-US" b="1" dirty="0"/>
              <a:t>- </a:t>
            </a:r>
            <a:r>
              <a:rPr lang="en-US" dirty="0"/>
              <a:t>math library used for matrix and complex number manipulation.</a:t>
            </a:r>
            <a:endParaRPr lang="en-US" b="1" dirty="0"/>
          </a:p>
          <a:p>
            <a:r>
              <a:rPr lang="en-US" b="1" dirty="0"/>
              <a:t>body-parser- </a:t>
            </a:r>
            <a:r>
              <a:rPr lang="en-US" dirty="0"/>
              <a:t>parses the body content with POST HTTP requests.</a:t>
            </a:r>
            <a:endParaRPr lang="en-US" b="1" dirty="0"/>
          </a:p>
          <a:p>
            <a:r>
              <a:rPr lang="en-US" b="1" dirty="0"/>
              <a:t>http-</a:t>
            </a:r>
            <a:r>
              <a:rPr lang="en-US" b="1" dirty="0" err="1"/>
              <a:t>auth</a:t>
            </a:r>
            <a:r>
              <a:rPr lang="en-US" b="1" dirty="0"/>
              <a:t>- </a:t>
            </a:r>
            <a:r>
              <a:rPr lang="en-US" dirty="0"/>
              <a:t>package which enables client-side authentication requirement</a:t>
            </a:r>
            <a:endParaRPr lang="en-US" b="1" dirty="0"/>
          </a:p>
          <a:p>
            <a:r>
              <a:rPr lang="en-US" b="1" dirty="0" err="1"/>
              <a:t>Xmldom</a:t>
            </a:r>
            <a:r>
              <a:rPr lang="en-US" b="1" dirty="0"/>
              <a:t>- </a:t>
            </a:r>
            <a:r>
              <a:rPr lang="en-US" dirty="0"/>
              <a:t>package which enables .xml related functionality</a:t>
            </a:r>
            <a:endParaRPr lang="en-US" b="1" dirty="0"/>
          </a:p>
          <a:p>
            <a:r>
              <a:rPr lang="en-US" b="1" dirty="0"/>
              <a:t>Cordova- </a:t>
            </a:r>
            <a:r>
              <a:rPr lang="en-US" dirty="0"/>
              <a:t>framework which repackages the front-end into a mobile app.</a:t>
            </a:r>
            <a:endParaRPr lang="en-US" b="1" dirty="0"/>
          </a:p>
        </p:txBody>
      </p:sp>
    </p:spTree>
    <p:extLst>
      <p:ext uri="{BB962C8B-B14F-4D97-AF65-F5344CB8AC3E}">
        <p14:creationId xmlns:p14="http://schemas.microsoft.com/office/powerpoint/2010/main" val="24946597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0B8E4-8D66-48D3-AFBB-C916D24D8C48}"/>
              </a:ext>
            </a:extLst>
          </p:cNvPr>
          <p:cNvSpPr>
            <a:spLocks noGrp="1"/>
          </p:cNvSpPr>
          <p:nvPr>
            <p:ph type="title"/>
          </p:nvPr>
        </p:nvSpPr>
        <p:spPr/>
        <p:txBody>
          <a:bodyPr/>
          <a:lstStyle/>
          <a:p>
            <a:r>
              <a:rPr lang="en-US" dirty="0"/>
              <a:t>Back-end Algorithms</a:t>
            </a:r>
          </a:p>
        </p:txBody>
      </p:sp>
      <p:sp>
        <p:nvSpPr>
          <p:cNvPr id="3" name="Content Placeholder 2">
            <a:extLst>
              <a:ext uri="{FF2B5EF4-FFF2-40B4-BE49-F238E27FC236}">
                <a16:creationId xmlns:a16="http://schemas.microsoft.com/office/drawing/2014/main" id="{BD643C19-F355-4015-A691-D9DE7DF49994}"/>
              </a:ext>
            </a:extLst>
          </p:cNvPr>
          <p:cNvSpPr>
            <a:spLocks noGrp="1"/>
          </p:cNvSpPr>
          <p:nvPr>
            <p:ph idx="1"/>
          </p:nvPr>
        </p:nvSpPr>
        <p:spPr/>
        <p:txBody>
          <a:bodyPr/>
          <a:lstStyle/>
          <a:p>
            <a:r>
              <a:rPr lang="en-US" dirty="0" err="1"/>
              <a:t>Nelder</a:t>
            </a:r>
            <a:r>
              <a:rPr lang="en-US" dirty="0"/>
              <a:t>-Mead</a:t>
            </a:r>
          </a:p>
          <a:p>
            <a:pPr lvl="1"/>
            <a:r>
              <a:rPr lang="en-US" dirty="0"/>
              <a:t>Deterministic local optimization method to solve multidimensional unconstrained optimization</a:t>
            </a:r>
          </a:p>
          <a:p>
            <a:r>
              <a:rPr lang="en-US" dirty="0"/>
              <a:t>Simulated Annealing</a:t>
            </a:r>
          </a:p>
          <a:p>
            <a:pPr lvl="1"/>
            <a:r>
              <a:rPr lang="en-US" dirty="0"/>
              <a:t>Stochastic global optimization method</a:t>
            </a:r>
          </a:p>
          <a:p>
            <a:r>
              <a:rPr lang="en-US" dirty="0"/>
              <a:t>Complex SVD</a:t>
            </a:r>
          </a:p>
          <a:p>
            <a:pPr lvl="1"/>
            <a:r>
              <a:rPr lang="en-US" dirty="0"/>
              <a:t>Least square solver for over-constrained system of equations</a:t>
            </a:r>
          </a:p>
        </p:txBody>
      </p:sp>
    </p:spTree>
    <p:extLst>
      <p:ext uri="{BB962C8B-B14F-4D97-AF65-F5344CB8AC3E}">
        <p14:creationId xmlns:p14="http://schemas.microsoft.com/office/powerpoint/2010/main" val="24634022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F9DC8-0318-4CB2-80D8-CDE8F273C8A1}"/>
              </a:ext>
            </a:extLst>
          </p:cNvPr>
          <p:cNvSpPr>
            <a:spLocks noGrp="1"/>
          </p:cNvSpPr>
          <p:nvPr>
            <p:ph type="title"/>
          </p:nvPr>
        </p:nvSpPr>
        <p:spPr/>
        <p:txBody>
          <a:bodyPr/>
          <a:lstStyle/>
          <a:p>
            <a:r>
              <a:rPr lang="en-US" dirty="0"/>
              <a:t>Front-end technologies</a:t>
            </a:r>
          </a:p>
        </p:txBody>
      </p:sp>
      <p:sp>
        <p:nvSpPr>
          <p:cNvPr id="3" name="Content Placeholder 2">
            <a:extLst>
              <a:ext uri="{FF2B5EF4-FFF2-40B4-BE49-F238E27FC236}">
                <a16:creationId xmlns:a16="http://schemas.microsoft.com/office/drawing/2014/main" id="{FB44B7A7-7CD9-459C-95B7-1A2EBCE312E6}"/>
              </a:ext>
            </a:extLst>
          </p:cNvPr>
          <p:cNvSpPr>
            <a:spLocks noGrp="1"/>
          </p:cNvSpPr>
          <p:nvPr>
            <p:ph idx="1"/>
          </p:nvPr>
        </p:nvSpPr>
        <p:spPr/>
        <p:txBody>
          <a:bodyPr/>
          <a:lstStyle/>
          <a:p>
            <a:r>
              <a:rPr lang="en-US" dirty="0"/>
              <a:t>Redesigned streamlined and clutter-free UI</a:t>
            </a:r>
          </a:p>
        </p:txBody>
      </p:sp>
      <p:pic>
        <p:nvPicPr>
          <p:cNvPr id="4" name="Picture 3">
            <a:extLst>
              <a:ext uri="{FF2B5EF4-FFF2-40B4-BE49-F238E27FC236}">
                <a16:creationId xmlns:a16="http://schemas.microsoft.com/office/drawing/2014/main" id="{EBFC43FD-8F98-476A-AD4B-9949EDF0B463}"/>
              </a:ext>
            </a:extLst>
          </p:cNvPr>
          <p:cNvPicPr>
            <a:picLocks noChangeAspect="1"/>
          </p:cNvPicPr>
          <p:nvPr/>
        </p:nvPicPr>
        <p:blipFill>
          <a:blip r:embed="rId2"/>
          <a:stretch>
            <a:fillRect/>
          </a:stretch>
        </p:blipFill>
        <p:spPr>
          <a:xfrm>
            <a:off x="2022231" y="2659738"/>
            <a:ext cx="8147538" cy="3652162"/>
          </a:xfrm>
          <a:prstGeom prst="rect">
            <a:avLst/>
          </a:prstGeom>
        </p:spPr>
      </p:pic>
    </p:spTree>
    <p:extLst>
      <p:ext uri="{BB962C8B-B14F-4D97-AF65-F5344CB8AC3E}">
        <p14:creationId xmlns:p14="http://schemas.microsoft.com/office/powerpoint/2010/main" val="29200017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CF7F5-594D-4E32-9664-1514753E9487}"/>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A1261EFA-6EE2-4A66-88AB-B87820DAE545}"/>
              </a:ext>
            </a:extLst>
          </p:cNvPr>
          <p:cNvSpPr>
            <a:spLocks noGrp="1"/>
          </p:cNvSpPr>
          <p:nvPr>
            <p:ph idx="1"/>
          </p:nvPr>
        </p:nvSpPr>
        <p:spPr/>
        <p:txBody>
          <a:bodyPr/>
          <a:lstStyle/>
          <a:p>
            <a:r>
              <a:rPr lang="en-US" dirty="0"/>
              <a:t>Introduces MotionGen2.0, the first ever web-based scalable application capable of performing Motion, Path, and Mixed Synthesis.</a:t>
            </a:r>
          </a:p>
          <a:p>
            <a:r>
              <a:rPr lang="en-US" dirty="0"/>
              <a:t> A re-parameterization scheme to optimize Fourier parameters for Path synthesis.</a:t>
            </a:r>
          </a:p>
          <a:p>
            <a:r>
              <a:rPr lang="en-US" dirty="0"/>
              <a:t> A Fourier based Mixed synthesis approach which unifies Path and Motion Synthesis.</a:t>
            </a:r>
          </a:p>
        </p:txBody>
      </p:sp>
    </p:spTree>
    <p:extLst>
      <p:ext uri="{BB962C8B-B14F-4D97-AF65-F5344CB8AC3E}">
        <p14:creationId xmlns:p14="http://schemas.microsoft.com/office/powerpoint/2010/main" val="23924713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7ACD-6F65-42F6-B5D3-CDB692582D49}"/>
              </a:ext>
            </a:extLst>
          </p:cNvPr>
          <p:cNvSpPr>
            <a:spLocks noGrp="1"/>
          </p:cNvSpPr>
          <p:nvPr>
            <p:ph type="title"/>
          </p:nvPr>
        </p:nvSpPr>
        <p:spPr/>
        <p:txBody>
          <a:bodyPr/>
          <a:lstStyle/>
          <a:p>
            <a:r>
              <a:rPr lang="en-US" dirty="0"/>
              <a:t>Future Work</a:t>
            </a:r>
          </a:p>
        </p:txBody>
      </p:sp>
      <p:sp>
        <p:nvSpPr>
          <p:cNvPr id="3" name="Content Placeholder 2">
            <a:extLst>
              <a:ext uri="{FF2B5EF4-FFF2-40B4-BE49-F238E27FC236}">
                <a16:creationId xmlns:a16="http://schemas.microsoft.com/office/drawing/2014/main" id="{63829749-8860-4203-949E-46CB2B02C1B8}"/>
              </a:ext>
            </a:extLst>
          </p:cNvPr>
          <p:cNvSpPr>
            <a:spLocks noGrp="1"/>
          </p:cNvSpPr>
          <p:nvPr>
            <p:ph idx="1"/>
          </p:nvPr>
        </p:nvSpPr>
        <p:spPr/>
        <p:txBody>
          <a:bodyPr/>
          <a:lstStyle/>
          <a:p>
            <a:r>
              <a:rPr lang="en-US" dirty="0"/>
              <a:t>Use of trained Neural Network models for faster real-time synthesis.</a:t>
            </a:r>
          </a:p>
          <a:p>
            <a:r>
              <a:rPr lang="en-US" dirty="0"/>
              <a:t>Use of mixed synthesis to provide a interactive dialog with user and guide them through design process.</a:t>
            </a:r>
          </a:p>
          <a:p>
            <a:endParaRPr lang="en-US" dirty="0"/>
          </a:p>
        </p:txBody>
      </p:sp>
    </p:spTree>
    <p:extLst>
      <p:ext uri="{BB962C8B-B14F-4D97-AF65-F5344CB8AC3E}">
        <p14:creationId xmlns:p14="http://schemas.microsoft.com/office/powerpoint/2010/main" val="33760739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CEA55-4C4A-458D-BD66-3FE873BC320E}"/>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1CAE77ED-72E2-401D-8F1B-2068AC482F5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465857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B4C95D4-ABFF-4718-9E22-332BAB329901}"/>
              </a:ext>
            </a:extLst>
          </p:cNvPr>
          <p:cNvPicPr>
            <a:picLocks noChangeAspect="1"/>
          </p:cNvPicPr>
          <p:nvPr/>
        </p:nvPicPr>
        <p:blipFill rotWithShape="1">
          <a:blip r:embed="rId3">
            <a:extLst>
              <a:ext uri="{28A0092B-C50C-407E-A947-70E740481C1C}">
                <a14:useLocalDpi xmlns:a14="http://schemas.microsoft.com/office/drawing/2010/main" val="0"/>
              </a:ext>
            </a:extLst>
          </a:blip>
          <a:srcRect l="21058" t="24895" r="41835" b="12584"/>
          <a:stretch/>
        </p:blipFill>
        <p:spPr>
          <a:xfrm>
            <a:off x="1276023" y="3305908"/>
            <a:ext cx="4438977" cy="3329967"/>
          </a:xfrm>
          <a:prstGeom prst="rect">
            <a:avLst/>
          </a:prstGeom>
        </p:spPr>
      </p:pic>
      <p:sp>
        <p:nvSpPr>
          <p:cNvPr id="4" name="Title 3">
            <a:extLst>
              <a:ext uri="{FF2B5EF4-FFF2-40B4-BE49-F238E27FC236}">
                <a16:creationId xmlns:a16="http://schemas.microsoft.com/office/drawing/2014/main" id="{80FB3DF7-8B8A-4A72-9D2A-FD2FD64F410E}"/>
              </a:ext>
            </a:extLst>
          </p:cNvPr>
          <p:cNvSpPr>
            <a:spLocks noGrp="1"/>
          </p:cNvSpPr>
          <p:nvPr>
            <p:ph type="title"/>
          </p:nvPr>
        </p:nvSpPr>
        <p:spPr/>
        <p:txBody>
          <a:bodyPr/>
          <a:lstStyle/>
          <a:p>
            <a:r>
              <a:rPr lang="en-US" dirty="0"/>
              <a:t>Review: Fourier based Path Synthesis</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03C4F509-451E-452C-8E57-6F7096866D0F}"/>
                  </a:ext>
                </a:extLst>
              </p:cNvPr>
              <p:cNvSpPr>
                <a:spLocks noGrp="1"/>
              </p:cNvSpPr>
              <p:nvPr>
                <p:ph idx="1"/>
              </p:nvPr>
            </p:nvSpPr>
            <p:spPr>
              <a:xfrm>
                <a:off x="838200" y="1825625"/>
                <a:ext cx="10644554" cy="1374775"/>
              </a:xfrm>
            </p:spPr>
            <p:txBody>
              <a:bodyPr>
                <a:normAutofit fontScale="85000" lnSpcReduction="20000"/>
              </a:bodyPr>
              <a:lstStyle/>
              <a:p>
                <a:r>
                  <a:rPr lang="en-US" dirty="0"/>
                  <a:t>Path Synthesis Problem- Given a set of path points, calculate the best possible mechanism whose Coupler point passes through those points.</a:t>
                </a:r>
              </a:p>
              <a:p>
                <a:r>
                  <a:rPr lang="en-US" dirty="0"/>
                  <a:t>Input- </a:t>
                </a:r>
                <a14:m>
                  <m:oMath xmlns:m="http://schemas.openxmlformats.org/officeDocument/2006/math">
                    <m:r>
                      <a:rPr lang="en-US" i="1" dirty="0" smtClean="0">
                        <a:latin typeface="Cambria Math" panose="02040503050406030204" pitchFamily="18" charset="0"/>
                      </a:rPr>
                      <m:t>𝑛</m:t>
                    </m:r>
                  </m:oMath>
                </a14:m>
                <a:r>
                  <a:rPr lang="en-US" dirty="0"/>
                  <a:t> Path points</a:t>
                </a:r>
              </a:p>
              <a:p>
                <a:r>
                  <a:rPr lang="en-US" dirty="0"/>
                  <a:t>Output- Nine Mechanism parameters </a:t>
                </a:r>
                <a14:m>
                  <m:oMath xmlns:m="http://schemas.openxmlformats.org/officeDocument/2006/math">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𝑙</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𝑙</m:t>
                        </m:r>
                      </m:e>
                      <m:sub>
                        <m:r>
                          <a:rPr lang="en-US" b="0" i="1" dirty="0" smtClean="0">
                            <a:latin typeface="Cambria Math" panose="02040503050406030204" pitchFamily="18" charset="0"/>
                          </a:rPr>
                          <m:t>2</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𝑙</m:t>
                        </m:r>
                      </m:e>
                      <m:sub>
                        <m:r>
                          <a:rPr lang="en-US" b="0" i="1" dirty="0" smtClean="0">
                            <a:latin typeface="Cambria Math" panose="02040503050406030204" pitchFamily="18" charset="0"/>
                          </a:rPr>
                          <m:t>3</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𝑙</m:t>
                        </m:r>
                      </m:e>
                      <m:sub>
                        <m:r>
                          <a:rPr lang="en-US" b="0" i="1" dirty="0" smtClean="0">
                            <a:latin typeface="Cambria Math" panose="02040503050406030204" pitchFamily="18" charset="0"/>
                          </a:rPr>
                          <m:t>4</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0</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𝑦</m:t>
                        </m:r>
                      </m:e>
                      <m:sub>
                        <m:r>
                          <a:rPr lang="en-US" b="0" i="1" dirty="0" smtClean="0">
                            <a:latin typeface="Cambria Math" panose="02040503050406030204" pitchFamily="18" charset="0"/>
                          </a:rPr>
                          <m:t>0</m:t>
                        </m:r>
                      </m:sub>
                    </m:sSub>
                    <m:r>
                      <a:rPr lang="en-US" b="0" i="1" dirty="0" smtClean="0">
                        <a:latin typeface="Cambria Math" panose="02040503050406030204" pitchFamily="18" charset="0"/>
                      </a:rPr>
                      <m:t>,</m:t>
                    </m:r>
                    <m:r>
                      <a:rPr lang="el-GR" b="0" i="1" dirty="0" smtClean="0">
                        <a:latin typeface="Cambria Math" panose="02040503050406030204" pitchFamily="18" charset="0"/>
                      </a:rPr>
                      <m:t> </m:t>
                    </m:r>
                    <m:sSub>
                      <m:sSubPr>
                        <m:ctrlPr>
                          <a:rPr lang="el-GR" b="0" i="1" dirty="0" smtClean="0">
                            <a:latin typeface="Cambria Math" panose="02040503050406030204" pitchFamily="18" charset="0"/>
                          </a:rPr>
                        </m:ctrlPr>
                      </m:sSubPr>
                      <m:e>
                        <m:r>
                          <m:rPr>
                            <m:sty m:val="p"/>
                          </m:rPr>
                          <a:rPr lang="el-GR" b="0" i="1" dirty="0" smtClean="0">
                            <a:latin typeface="Cambria Math" panose="02040503050406030204" pitchFamily="18" charset="0"/>
                          </a:rPr>
                          <m:t>θ</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r>
                      <a:rPr lang="en-US" b="0" i="1" dirty="0" smtClean="0">
                        <a:latin typeface="Cambria Math" panose="02040503050406030204" pitchFamily="18" charset="0"/>
                      </a:rPr>
                      <m:t>𝑟</m:t>
                    </m:r>
                    <m:r>
                      <a:rPr lang="en-US" b="0" i="1" dirty="0" smtClean="0">
                        <a:latin typeface="Cambria Math" panose="02040503050406030204" pitchFamily="18" charset="0"/>
                      </a:rPr>
                      <m:t>,</m:t>
                    </m:r>
                    <m:r>
                      <m:rPr>
                        <m:sty m:val="p"/>
                      </m:rPr>
                      <a:rPr lang="el-GR" b="0" i="1" dirty="0" smtClean="0">
                        <a:latin typeface="Cambria Math" panose="02040503050406030204" pitchFamily="18" charset="0"/>
                      </a:rPr>
                      <m:t>α</m:t>
                    </m:r>
                    <m:r>
                      <a:rPr lang="en-US" i="1" dirty="0" smtClean="0">
                        <a:latin typeface="Cambria Math" panose="02040503050406030204" pitchFamily="18" charset="0"/>
                      </a:rPr>
                      <m:t>)</m:t>
                    </m:r>
                  </m:oMath>
                </a14:m>
                <a:endParaRPr lang="en-US" dirty="0"/>
              </a:p>
            </p:txBody>
          </p:sp>
        </mc:Choice>
        <mc:Fallback xmlns="">
          <p:sp>
            <p:nvSpPr>
              <p:cNvPr id="5" name="Content Placeholder 4">
                <a:extLst>
                  <a:ext uri="{FF2B5EF4-FFF2-40B4-BE49-F238E27FC236}">
                    <a16:creationId xmlns:a16="http://schemas.microsoft.com/office/drawing/2014/main" id="{03C4F509-451E-452C-8E57-6F7096866D0F}"/>
                  </a:ext>
                </a:extLst>
              </p:cNvPr>
              <p:cNvSpPr>
                <a:spLocks noGrp="1" noRot="1" noChangeAspect="1" noMove="1" noResize="1" noEditPoints="1" noAdjustHandles="1" noChangeArrowheads="1" noChangeShapeType="1" noTextEdit="1"/>
              </p:cNvSpPr>
              <p:nvPr>
                <p:ph idx="1"/>
              </p:nvPr>
            </p:nvSpPr>
            <p:spPr>
              <a:xfrm>
                <a:off x="838200" y="1825625"/>
                <a:ext cx="10644554" cy="1374775"/>
              </a:xfrm>
              <a:blipFill>
                <a:blip r:embed="rId4"/>
                <a:stretch>
                  <a:fillRect l="-802" t="-10177" b="-10619"/>
                </a:stretch>
              </a:blipFill>
            </p:spPr>
            <p:txBody>
              <a:bodyPr/>
              <a:lstStyle/>
              <a:p>
                <a:r>
                  <a:rPr lang="en-US">
                    <a:noFill/>
                  </a:rPr>
                  <a:t> </a:t>
                </a:r>
              </a:p>
            </p:txBody>
          </p:sp>
        </mc:Fallback>
      </mc:AlternateContent>
      <p:grpSp>
        <p:nvGrpSpPr>
          <p:cNvPr id="13" name="Group 12">
            <a:extLst>
              <a:ext uri="{FF2B5EF4-FFF2-40B4-BE49-F238E27FC236}">
                <a16:creationId xmlns:a16="http://schemas.microsoft.com/office/drawing/2014/main" id="{199D9CC9-E644-4272-A15B-4EF9DFB6130D}"/>
              </a:ext>
            </a:extLst>
          </p:cNvPr>
          <p:cNvGrpSpPr/>
          <p:nvPr/>
        </p:nvGrpSpPr>
        <p:grpSpPr>
          <a:xfrm>
            <a:off x="6471139" y="3358662"/>
            <a:ext cx="4026878" cy="3268421"/>
            <a:chOff x="6471139" y="3358662"/>
            <a:chExt cx="4026878" cy="3268421"/>
          </a:xfrm>
        </p:grpSpPr>
        <p:pic>
          <p:nvPicPr>
            <p:cNvPr id="12" name="Picture 11">
              <a:extLst>
                <a:ext uri="{FF2B5EF4-FFF2-40B4-BE49-F238E27FC236}">
                  <a16:creationId xmlns:a16="http://schemas.microsoft.com/office/drawing/2014/main" id="{74489DA6-04F3-4AE8-90E1-4F8FEEED011D}"/>
                </a:ext>
              </a:extLst>
            </p:cNvPr>
            <p:cNvPicPr>
              <a:picLocks noChangeAspect="1"/>
            </p:cNvPicPr>
            <p:nvPr/>
          </p:nvPicPr>
          <p:blipFill rotWithShape="1">
            <a:blip r:embed="rId5"/>
            <a:srcRect l="4164" t="2227" r="8649" b="5759"/>
            <a:stretch/>
          </p:blipFill>
          <p:spPr>
            <a:xfrm>
              <a:off x="6471139" y="3358662"/>
              <a:ext cx="4026878" cy="3268421"/>
            </a:xfrm>
            <a:prstGeom prst="rect">
              <a:avLst/>
            </a:prstGeom>
          </p:spPr>
        </p:pic>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56FED3E8-0DF4-4B2D-BCFE-C2AD3AD61CC8}"/>
                    </a:ext>
                  </a:extLst>
                </p:cNvPr>
                <p:cNvSpPr/>
                <p:nvPr/>
              </p:nvSpPr>
              <p:spPr>
                <a:xfrm>
                  <a:off x="7730700" y="4053226"/>
                  <a:ext cx="308097"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200" b="0" i="1" dirty="0" smtClean="0">
                            <a:latin typeface="Cambria Math" panose="02040503050406030204" pitchFamily="18" charset="0"/>
                          </a:rPr>
                          <m:t>α</m:t>
                        </m:r>
                      </m:oMath>
                    </m:oMathPara>
                  </a14:m>
                  <a:endParaRPr lang="en-US" dirty="0"/>
                </a:p>
              </p:txBody>
            </p:sp>
          </mc:Choice>
          <mc:Fallback xmlns="">
            <p:sp>
              <p:nvSpPr>
                <p:cNvPr id="10" name="Rectangle 9">
                  <a:extLst>
                    <a:ext uri="{FF2B5EF4-FFF2-40B4-BE49-F238E27FC236}">
                      <a16:creationId xmlns:a16="http://schemas.microsoft.com/office/drawing/2014/main" id="{56FED3E8-0DF4-4B2D-BCFE-C2AD3AD61CC8}"/>
                    </a:ext>
                  </a:extLst>
                </p:cNvPr>
                <p:cNvSpPr>
                  <a:spLocks noRot="1" noChangeAspect="1" noMove="1" noResize="1" noEditPoints="1" noAdjustHandles="1" noChangeArrowheads="1" noChangeShapeType="1" noTextEdit="1"/>
                </p:cNvSpPr>
                <p:nvPr/>
              </p:nvSpPr>
              <p:spPr>
                <a:xfrm>
                  <a:off x="7730700" y="4053226"/>
                  <a:ext cx="308097" cy="27699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92D49351-048F-49E6-B7D4-A25B1EE5DFB3}"/>
                    </a:ext>
                  </a:extLst>
                </p:cNvPr>
                <p:cNvSpPr/>
                <p:nvPr/>
              </p:nvSpPr>
              <p:spPr>
                <a:xfrm>
                  <a:off x="8322717" y="5392588"/>
                  <a:ext cx="373436"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sz="1200" b="0" i="1" dirty="0" smtClean="0">
                                <a:latin typeface="Cambria Math" panose="02040503050406030204" pitchFamily="18" charset="0"/>
                              </a:rPr>
                            </m:ctrlPr>
                          </m:sSubPr>
                          <m:e>
                            <m:r>
                              <m:rPr>
                                <m:sty m:val="p"/>
                              </m:rPr>
                              <a:rPr lang="el-GR" sz="1200" b="0" i="1" dirty="0" smtClean="0">
                                <a:latin typeface="Cambria Math" panose="02040503050406030204" pitchFamily="18" charset="0"/>
                              </a:rPr>
                              <m:t>θ</m:t>
                            </m:r>
                          </m:e>
                          <m:sub>
                            <m:r>
                              <a:rPr lang="en-US" sz="1200" b="0" i="1" dirty="0" smtClean="0">
                                <a:latin typeface="Cambria Math" panose="02040503050406030204" pitchFamily="18" charset="0"/>
                              </a:rPr>
                              <m:t>1</m:t>
                            </m:r>
                          </m:sub>
                        </m:sSub>
                      </m:oMath>
                    </m:oMathPara>
                  </a14:m>
                  <a:endParaRPr lang="en-US" dirty="0"/>
                </a:p>
              </p:txBody>
            </p:sp>
          </mc:Choice>
          <mc:Fallback xmlns="">
            <p:sp>
              <p:nvSpPr>
                <p:cNvPr id="11" name="Rectangle 10">
                  <a:extLst>
                    <a:ext uri="{FF2B5EF4-FFF2-40B4-BE49-F238E27FC236}">
                      <a16:creationId xmlns:a16="http://schemas.microsoft.com/office/drawing/2014/main" id="{92D49351-048F-49E6-B7D4-A25B1EE5DFB3}"/>
                    </a:ext>
                  </a:extLst>
                </p:cNvPr>
                <p:cNvSpPr>
                  <a:spLocks noRot="1" noChangeAspect="1" noMove="1" noResize="1" noEditPoints="1" noAdjustHandles="1" noChangeArrowheads="1" noChangeShapeType="1" noTextEdit="1"/>
                </p:cNvSpPr>
                <p:nvPr/>
              </p:nvSpPr>
              <p:spPr>
                <a:xfrm>
                  <a:off x="8322717" y="5392588"/>
                  <a:ext cx="373436" cy="276999"/>
                </a:xfrm>
                <a:prstGeom prst="rect">
                  <a:avLst/>
                </a:prstGeom>
                <a:blipFill>
                  <a:blip r:embed="rId7"/>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3176940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AAD16-97CE-4F46-A4B7-4A88D7562545}"/>
              </a:ext>
            </a:extLst>
          </p:cNvPr>
          <p:cNvSpPr>
            <a:spLocks noGrp="1"/>
          </p:cNvSpPr>
          <p:nvPr>
            <p:ph type="title"/>
          </p:nvPr>
        </p:nvSpPr>
        <p:spPr/>
        <p:txBody>
          <a:bodyPr/>
          <a:lstStyle/>
          <a:p>
            <a:r>
              <a:rPr lang="en-US" dirty="0"/>
              <a:t>Review: Fourier based Path Synthesis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6DD2902-8C34-46E7-9388-88D7DF4A327C}"/>
                  </a:ext>
                </a:extLst>
              </p:cNvPr>
              <p:cNvSpPr>
                <a:spLocks noGrp="1"/>
              </p:cNvSpPr>
              <p:nvPr>
                <p:ph idx="1"/>
              </p:nvPr>
            </p:nvSpPr>
            <p:spPr>
              <a:xfrm>
                <a:off x="838200" y="1825625"/>
                <a:ext cx="4964723" cy="4351338"/>
              </a:xfrm>
            </p:spPr>
            <p:txBody>
              <a:bodyPr>
                <a:normAutofit fontScale="77500" lnSpcReduction="20000"/>
              </a:bodyPr>
              <a:lstStyle/>
              <a:p>
                <a:r>
                  <a:rPr lang="en-US" dirty="0"/>
                  <a:t>Fourier based path synthesis fits the Four-bar Coupler path to Task Path</a:t>
                </a:r>
              </a:p>
              <a:p>
                <a:r>
                  <a:rPr lang="en-US" dirty="0"/>
                  <a:t>Task path- An curve interpolating or approximating input path points, described using Fourier coefficients</a:t>
                </a:r>
              </a:p>
              <a:p>
                <a:r>
                  <a:rPr lang="en-US" dirty="0"/>
                  <a:t>Coupler path- A curve which is traced by coupler point for some Four Bar mechanism </a:t>
                </a:r>
              </a:p>
              <a:p>
                <a:r>
                  <a:rPr lang="en-US" dirty="0"/>
                  <a:t>This turns out to be a Four-Dimensional optimization problem in design variables </a:t>
                </a:r>
                <a14:m>
                  <m:oMath xmlns:m="http://schemas.openxmlformats.org/officeDocument/2006/math">
                    <m:d>
                      <m:dPr>
                        <m:ctrlPr>
                          <a:rPr lang="en-US" i="1" dirty="0" smtClean="0">
                            <a:latin typeface="Cambria Math" panose="02040503050406030204" pitchFamily="18" charset="0"/>
                          </a:rPr>
                        </m:ctrlPr>
                      </m:dPr>
                      <m:e>
                        <m:r>
                          <a:rPr lang="en-US" i="1" dirty="0" smtClean="0">
                            <a:latin typeface="Cambria Math" panose="02040503050406030204" pitchFamily="18" charset="0"/>
                          </a:rPr>
                          <m:t>𝑙</m:t>
                        </m:r>
                        <m:r>
                          <a:rPr lang="en-US" i="1" baseline="-25000" dirty="0" smtClean="0">
                            <a:latin typeface="Cambria Math" panose="02040503050406030204" pitchFamily="18" charset="0"/>
                          </a:rPr>
                          <m:t>21</m:t>
                        </m:r>
                        <m:r>
                          <a:rPr lang="en-US" i="1" dirty="0" smtClean="0">
                            <a:latin typeface="Cambria Math" panose="02040503050406030204" pitchFamily="18" charset="0"/>
                          </a:rPr>
                          <m:t>,</m:t>
                        </m:r>
                        <m:r>
                          <a:rPr lang="en-US" i="1" dirty="0" smtClean="0">
                            <a:latin typeface="Cambria Math" panose="02040503050406030204" pitchFamily="18" charset="0"/>
                          </a:rPr>
                          <m:t>𝑙</m:t>
                        </m:r>
                        <m:r>
                          <a:rPr lang="en-US" i="1" baseline="-25000" dirty="0" smtClean="0">
                            <a:latin typeface="Cambria Math" panose="02040503050406030204" pitchFamily="18" charset="0"/>
                          </a:rPr>
                          <m:t>31</m:t>
                        </m:r>
                        <m:r>
                          <a:rPr lang="en-US" i="1" dirty="0" smtClean="0">
                            <a:latin typeface="Cambria Math" panose="02040503050406030204" pitchFamily="18" charset="0"/>
                          </a:rPr>
                          <m:t>,</m:t>
                        </m:r>
                        <m:r>
                          <a:rPr lang="en-US" i="1" dirty="0" smtClean="0">
                            <a:latin typeface="Cambria Math" panose="02040503050406030204" pitchFamily="18" charset="0"/>
                          </a:rPr>
                          <m:t>𝑙</m:t>
                        </m:r>
                        <m:r>
                          <a:rPr lang="en-US" i="1" baseline="-25000" dirty="0" smtClean="0">
                            <a:latin typeface="Cambria Math" panose="02040503050406030204" pitchFamily="18" charset="0"/>
                          </a:rPr>
                          <m:t>41</m:t>
                        </m:r>
                        <m:r>
                          <a:rPr lang="en-US" i="1" dirty="0" smtClean="0">
                            <a:latin typeface="Cambria Math" panose="02040503050406030204" pitchFamily="18" charset="0"/>
                          </a:rPr>
                          <m:t>,</m:t>
                        </m:r>
                        <m:r>
                          <a:rPr lang="el-GR" i="1" dirty="0" smtClean="0">
                            <a:latin typeface="Cambria Math" panose="02040503050406030204" pitchFamily="18" charset="0"/>
                          </a:rPr>
                          <m:t>𝜑</m:t>
                        </m:r>
                        <m:r>
                          <a:rPr lang="en-US" i="1" baseline="-25000" dirty="0" smtClean="0">
                            <a:latin typeface="Cambria Math" panose="02040503050406030204" pitchFamily="18" charset="0"/>
                          </a:rPr>
                          <m:t>0</m:t>
                        </m:r>
                      </m:e>
                    </m:d>
                  </m:oMath>
                </a14:m>
                <a:r>
                  <a:rPr lang="en-US" dirty="0"/>
                  <a:t> where </a:t>
                </a:r>
                <a14:m>
                  <m:oMath xmlns:m="http://schemas.openxmlformats.org/officeDocument/2006/math">
                    <m:r>
                      <a:rPr lang="el-GR" i="1" dirty="0" smtClean="0">
                        <a:latin typeface="Cambria Math" panose="02040503050406030204" pitchFamily="18" charset="0"/>
                      </a:rPr>
                      <m:t>𝜑</m:t>
                    </m:r>
                    <m:r>
                      <a:rPr lang="en-US" i="1" baseline="-25000" dirty="0" smtClean="0">
                        <a:latin typeface="Cambria Math" panose="02040503050406030204" pitchFamily="18" charset="0"/>
                      </a:rPr>
                      <m:t>0 </m:t>
                    </m:r>
                  </m:oMath>
                </a14:m>
                <a:r>
                  <a:rPr lang="en-US" dirty="0"/>
                  <a:t>is initial crank angle.</a:t>
                </a:r>
              </a:p>
              <a:p>
                <a:r>
                  <a:rPr lang="en-US" dirty="0"/>
                  <a:t>The remaining design variables </a:t>
                </a:r>
                <a14:m>
                  <m:oMath xmlns:m="http://schemas.openxmlformats.org/officeDocument/2006/math">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𝑙</m:t>
                        </m:r>
                      </m:e>
                      <m:sub>
                        <m:r>
                          <a:rPr lang="en-US" b="0" i="1" dirty="0" smtClean="0">
                            <a:latin typeface="Cambria Math" panose="02040503050406030204" pitchFamily="18" charset="0"/>
                          </a:rPr>
                          <m:t>2</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0</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𝑦</m:t>
                        </m:r>
                      </m:e>
                      <m:sub>
                        <m:r>
                          <a:rPr lang="en-US" b="0" i="1" dirty="0" smtClean="0">
                            <a:latin typeface="Cambria Math" panose="02040503050406030204" pitchFamily="18" charset="0"/>
                          </a:rPr>
                          <m:t>0</m:t>
                        </m:r>
                      </m:sub>
                    </m:sSub>
                    <m:r>
                      <a:rPr lang="en-US" b="0" i="1" dirty="0" smtClean="0">
                        <a:latin typeface="Cambria Math" panose="02040503050406030204" pitchFamily="18" charset="0"/>
                      </a:rPr>
                      <m:t>,</m:t>
                    </m:r>
                    <m:r>
                      <a:rPr lang="el-GR" b="0" i="1" dirty="0" smtClean="0">
                        <a:latin typeface="Cambria Math" panose="02040503050406030204" pitchFamily="18" charset="0"/>
                      </a:rPr>
                      <m:t> </m:t>
                    </m:r>
                    <m:sSub>
                      <m:sSubPr>
                        <m:ctrlPr>
                          <a:rPr lang="el-GR" b="0" i="1" dirty="0" smtClean="0">
                            <a:latin typeface="Cambria Math" panose="02040503050406030204" pitchFamily="18" charset="0"/>
                          </a:rPr>
                        </m:ctrlPr>
                      </m:sSubPr>
                      <m:e>
                        <m:r>
                          <m:rPr>
                            <m:sty m:val="p"/>
                          </m:rPr>
                          <a:rPr lang="el-GR" b="0" i="1" dirty="0" smtClean="0">
                            <a:latin typeface="Cambria Math" panose="02040503050406030204" pitchFamily="18" charset="0"/>
                          </a:rPr>
                          <m:t>θ</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r>
                      <a:rPr lang="en-US" b="0" i="1" dirty="0" smtClean="0">
                        <a:latin typeface="Cambria Math" panose="02040503050406030204" pitchFamily="18" charset="0"/>
                      </a:rPr>
                      <m:t>𝑟</m:t>
                    </m:r>
                    <m:r>
                      <a:rPr lang="en-US" b="0" i="1" dirty="0" smtClean="0">
                        <a:latin typeface="Cambria Math" panose="02040503050406030204" pitchFamily="18" charset="0"/>
                      </a:rPr>
                      <m:t>,</m:t>
                    </m:r>
                    <m:r>
                      <m:rPr>
                        <m:sty m:val="p"/>
                      </m:rPr>
                      <a:rPr lang="el-GR" b="0" i="1" dirty="0" smtClean="0">
                        <a:latin typeface="Cambria Math" panose="02040503050406030204" pitchFamily="18" charset="0"/>
                      </a:rPr>
                      <m:t>α</m:t>
                    </m:r>
                    <m:r>
                      <a:rPr lang="en-US" i="1" dirty="0" smtClean="0">
                        <a:latin typeface="Cambria Math" panose="02040503050406030204" pitchFamily="18" charset="0"/>
                      </a:rPr>
                      <m:t>)</m:t>
                    </m:r>
                  </m:oMath>
                </a14:m>
                <a:r>
                  <a:rPr lang="en-US" dirty="0"/>
                  <a:t> are calculated using analytical relationships.</a:t>
                </a:r>
              </a:p>
            </p:txBody>
          </p:sp>
        </mc:Choice>
        <mc:Fallback>
          <p:sp>
            <p:nvSpPr>
              <p:cNvPr id="3" name="Content Placeholder 2">
                <a:extLst>
                  <a:ext uri="{FF2B5EF4-FFF2-40B4-BE49-F238E27FC236}">
                    <a16:creationId xmlns:a16="http://schemas.microsoft.com/office/drawing/2014/main" id="{F6DD2902-8C34-46E7-9388-88D7DF4A327C}"/>
                  </a:ext>
                </a:extLst>
              </p:cNvPr>
              <p:cNvSpPr>
                <a:spLocks noGrp="1" noRot="1" noChangeAspect="1" noMove="1" noResize="1" noEditPoints="1" noAdjustHandles="1" noChangeArrowheads="1" noChangeShapeType="1" noTextEdit="1"/>
              </p:cNvSpPr>
              <p:nvPr>
                <p:ph idx="1"/>
              </p:nvPr>
            </p:nvSpPr>
            <p:spPr>
              <a:xfrm>
                <a:off x="838200" y="1825625"/>
                <a:ext cx="4964723" cy="4351338"/>
              </a:xfrm>
              <a:blipFill>
                <a:blip r:embed="rId2"/>
                <a:stretch>
                  <a:fillRect l="-1474" t="-2801" r="-1474"/>
                </a:stretch>
              </a:blipFill>
            </p:spPr>
            <p:txBody>
              <a:bodyPr/>
              <a:lstStyle/>
              <a:p>
                <a:r>
                  <a:rPr lang="en-US">
                    <a:noFill/>
                  </a:rPr>
                  <a:t> </a:t>
                </a:r>
              </a:p>
            </p:txBody>
          </p:sp>
        </mc:Fallback>
      </mc:AlternateContent>
      <p:grpSp>
        <p:nvGrpSpPr>
          <p:cNvPr id="19" name="Group 18">
            <a:extLst>
              <a:ext uri="{FF2B5EF4-FFF2-40B4-BE49-F238E27FC236}">
                <a16:creationId xmlns:a16="http://schemas.microsoft.com/office/drawing/2014/main" id="{0C8AFB03-86ED-4B82-80F4-F25C8C4B2360}"/>
              </a:ext>
            </a:extLst>
          </p:cNvPr>
          <p:cNvGrpSpPr/>
          <p:nvPr/>
        </p:nvGrpSpPr>
        <p:grpSpPr>
          <a:xfrm>
            <a:off x="5379000" y="2333432"/>
            <a:ext cx="6617977" cy="3335724"/>
            <a:chOff x="5392230" y="2416739"/>
            <a:chExt cx="6567854" cy="3310460"/>
          </a:xfrm>
        </p:grpSpPr>
        <p:pic>
          <p:nvPicPr>
            <p:cNvPr id="4" name="Picture 3">
              <a:extLst>
                <a:ext uri="{FF2B5EF4-FFF2-40B4-BE49-F238E27FC236}">
                  <a16:creationId xmlns:a16="http://schemas.microsoft.com/office/drawing/2014/main" id="{20624F70-4A79-4803-8168-33A988ED5274}"/>
                </a:ext>
              </a:extLst>
            </p:cNvPr>
            <p:cNvPicPr>
              <a:picLocks noChangeAspect="1"/>
            </p:cNvPicPr>
            <p:nvPr/>
          </p:nvPicPr>
          <p:blipFill>
            <a:blip r:embed="rId3"/>
            <a:stretch>
              <a:fillRect/>
            </a:stretch>
          </p:blipFill>
          <p:spPr>
            <a:xfrm>
              <a:off x="5392230" y="2416739"/>
              <a:ext cx="6567854" cy="3310460"/>
            </a:xfrm>
            <a:prstGeom prst="rect">
              <a:avLst/>
            </a:prstGeom>
          </p:spPr>
        </p:pic>
        <p:grpSp>
          <p:nvGrpSpPr>
            <p:cNvPr id="12" name="Group 11">
              <a:extLst>
                <a:ext uri="{FF2B5EF4-FFF2-40B4-BE49-F238E27FC236}">
                  <a16:creationId xmlns:a16="http://schemas.microsoft.com/office/drawing/2014/main" id="{D75BC4BE-69F6-409B-B719-2EB9BA94FCE2}"/>
                </a:ext>
              </a:extLst>
            </p:cNvPr>
            <p:cNvGrpSpPr/>
            <p:nvPr/>
          </p:nvGrpSpPr>
          <p:grpSpPr>
            <a:xfrm>
              <a:off x="8795385" y="3300223"/>
              <a:ext cx="2875198" cy="1582817"/>
              <a:chOff x="6867053" y="3321128"/>
              <a:chExt cx="3623029" cy="1994505"/>
            </a:xfrm>
          </p:grpSpPr>
          <p:sp>
            <p:nvSpPr>
              <p:cNvPr id="5" name="TextBox 4">
                <a:extLst>
                  <a:ext uri="{FF2B5EF4-FFF2-40B4-BE49-F238E27FC236}">
                    <a16:creationId xmlns:a16="http://schemas.microsoft.com/office/drawing/2014/main" id="{634FF027-282F-4322-B0E3-67C4A743B19F}"/>
                  </a:ext>
                </a:extLst>
              </p:cNvPr>
              <p:cNvSpPr txBox="1"/>
              <p:nvPr/>
            </p:nvSpPr>
            <p:spPr>
              <a:xfrm>
                <a:off x="7266860" y="3321128"/>
                <a:ext cx="1400576" cy="465394"/>
              </a:xfrm>
              <a:prstGeom prst="rect">
                <a:avLst/>
              </a:prstGeom>
              <a:noFill/>
            </p:spPr>
            <p:txBody>
              <a:bodyPr wrap="square" rtlCol="0">
                <a:spAutoFit/>
              </a:bodyPr>
              <a:lstStyle/>
              <a:p>
                <a:r>
                  <a:rPr lang="en-US" dirty="0">
                    <a:solidFill>
                      <a:schemeClr val="accent6"/>
                    </a:solidFill>
                  </a:rPr>
                  <a:t>Task Path </a:t>
                </a:r>
              </a:p>
            </p:txBody>
          </p:sp>
          <p:sp>
            <p:nvSpPr>
              <p:cNvPr id="6" name="TextBox 5">
                <a:extLst>
                  <a:ext uri="{FF2B5EF4-FFF2-40B4-BE49-F238E27FC236}">
                    <a16:creationId xmlns:a16="http://schemas.microsoft.com/office/drawing/2014/main" id="{08A9328E-899B-403C-B18C-C37316916D9F}"/>
                  </a:ext>
                </a:extLst>
              </p:cNvPr>
              <p:cNvSpPr txBox="1"/>
              <p:nvPr/>
            </p:nvSpPr>
            <p:spPr>
              <a:xfrm>
                <a:off x="7644840" y="4850238"/>
                <a:ext cx="2845242" cy="465395"/>
              </a:xfrm>
              <a:prstGeom prst="rect">
                <a:avLst/>
              </a:prstGeom>
              <a:noFill/>
            </p:spPr>
            <p:txBody>
              <a:bodyPr wrap="square" rtlCol="0">
                <a:spAutoFit/>
              </a:bodyPr>
              <a:lstStyle/>
              <a:p>
                <a:r>
                  <a:rPr lang="en-US" dirty="0">
                    <a:solidFill>
                      <a:schemeClr val="accent1"/>
                    </a:solidFill>
                  </a:rPr>
                  <a:t>Four-Bar Coupler Path </a:t>
                </a:r>
              </a:p>
            </p:txBody>
          </p:sp>
          <p:cxnSp>
            <p:nvCxnSpPr>
              <p:cNvPr id="8" name="Straight Arrow Connector 7">
                <a:extLst>
                  <a:ext uri="{FF2B5EF4-FFF2-40B4-BE49-F238E27FC236}">
                    <a16:creationId xmlns:a16="http://schemas.microsoft.com/office/drawing/2014/main" id="{F5F04A07-3DE2-4961-BE61-04A7162251A2}"/>
                  </a:ext>
                </a:extLst>
              </p:cNvPr>
              <p:cNvCxnSpPr>
                <a:cxnSpLocks/>
                <a:stCxn id="5" idx="1"/>
              </p:cNvCxnSpPr>
              <p:nvPr/>
            </p:nvCxnSpPr>
            <p:spPr>
              <a:xfrm flipH="1">
                <a:off x="6960672" y="3553825"/>
                <a:ext cx="306189" cy="650721"/>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3" name="Straight Arrow Connector 12">
                <a:extLst>
                  <a:ext uri="{FF2B5EF4-FFF2-40B4-BE49-F238E27FC236}">
                    <a16:creationId xmlns:a16="http://schemas.microsoft.com/office/drawing/2014/main" id="{A019F58A-BFED-4A33-836E-F67BCC43674D}"/>
                  </a:ext>
                </a:extLst>
              </p:cNvPr>
              <p:cNvCxnSpPr>
                <a:cxnSpLocks/>
              </p:cNvCxnSpPr>
              <p:nvPr/>
            </p:nvCxnSpPr>
            <p:spPr>
              <a:xfrm flipH="1">
                <a:off x="6867053" y="5082936"/>
                <a:ext cx="777789" cy="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237403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58EBBFB-6791-4503-B4EB-A658AA6F7D84}"/>
              </a:ext>
            </a:extLst>
          </p:cNvPr>
          <p:cNvPicPr>
            <a:picLocks noChangeAspect="1"/>
          </p:cNvPicPr>
          <p:nvPr/>
        </p:nvPicPr>
        <p:blipFill>
          <a:blip r:embed="rId2"/>
          <a:stretch>
            <a:fillRect/>
          </a:stretch>
        </p:blipFill>
        <p:spPr>
          <a:xfrm>
            <a:off x="6694859" y="1825625"/>
            <a:ext cx="4658941" cy="4639255"/>
          </a:xfrm>
          <a:prstGeom prst="rect">
            <a:avLst/>
          </a:prstGeom>
        </p:spPr>
      </p:pic>
      <p:sp>
        <p:nvSpPr>
          <p:cNvPr id="9" name="TextBox 8">
            <a:extLst>
              <a:ext uri="{FF2B5EF4-FFF2-40B4-BE49-F238E27FC236}">
                <a16:creationId xmlns:a16="http://schemas.microsoft.com/office/drawing/2014/main" id="{CED41E4C-6143-4851-8BDE-5F6AC0DB9FBC}"/>
              </a:ext>
            </a:extLst>
          </p:cNvPr>
          <p:cNvSpPr txBox="1"/>
          <p:nvPr/>
        </p:nvSpPr>
        <p:spPr>
          <a:xfrm>
            <a:off x="9305815" y="3816628"/>
            <a:ext cx="1095484" cy="369332"/>
          </a:xfrm>
          <a:prstGeom prst="rect">
            <a:avLst/>
          </a:prstGeom>
          <a:noFill/>
        </p:spPr>
        <p:txBody>
          <a:bodyPr wrap="square" rtlCol="0">
            <a:spAutoFit/>
          </a:bodyPr>
          <a:lstStyle/>
          <a:p>
            <a:r>
              <a:rPr lang="en-US" dirty="0">
                <a:solidFill>
                  <a:schemeClr val="accent6"/>
                </a:solidFill>
              </a:rPr>
              <a:t>Task Path </a:t>
            </a:r>
          </a:p>
        </p:txBody>
      </p:sp>
      <p:cxnSp>
        <p:nvCxnSpPr>
          <p:cNvPr id="11" name="Straight Arrow Connector 10">
            <a:extLst>
              <a:ext uri="{FF2B5EF4-FFF2-40B4-BE49-F238E27FC236}">
                <a16:creationId xmlns:a16="http://schemas.microsoft.com/office/drawing/2014/main" id="{6D0367E3-8825-479E-8D64-5D3854AB3170}"/>
              </a:ext>
            </a:extLst>
          </p:cNvPr>
          <p:cNvCxnSpPr>
            <a:cxnSpLocks/>
            <a:stCxn id="9" idx="2"/>
          </p:cNvCxnSpPr>
          <p:nvPr/>
        </p:nvCxnSpPr>
        <p:spPr>
          <a:xfrm flipH="1">
            <a:off x="9741877" y="4185960"/>
            <a:ext cx="111680" cy="421209"/>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F52F73F-E922-46C9-BFE4-2F3411068972}"/>
                  </a:ext>
                </a:extLst>
              </p:cNvPr>
              <p:cNvSpPr>
                <a:spLocks noGrp="1"/>
              </p:cNvSpPr>
              <p:nvPr>
                <p:ph idx="1"/>
              </p:nvPr>
            </p:nvSpPr>
            <p:spPr>
              <a:xfrm>
                <a:off x="838199" y="1825625"/>
                <a:ext cx="5308917" cy="4715852"/>
              </a:xfrm>
            </p:spPr>
            <p:txBody>
              <a:bodyPr>
                <a:normAutofit fontScale="62500" lnSpcReduction="20000"/>
              </a:bodyPr>
              <a:lstStyle/>
              <a:p>
                <a:r>
                  <a:rPr lang="en-US" dirty="0"/>
                  <a:t>Calculation of Task Curve</a:t>
                </a:r>
              </a:p>
              <a:p>
                <a:pPr lvl="1"/>
                <a:r>
                  <a:rPr lang="en-US" dirty="0"/>
                  <a:t>The curve is of form</a:t>
                </a:r>
              </a:p>
              <a:p>
                <a:pPr lvl="1"/>
                <a:endParaRPr lang="en-US" dirty="0"/>
              </a:p>
              <a:p>
                <a:pPr lvl="1"/>
                <a:endParaRPr lang="en-US" dirty="0"/>
              </a:p>
              <a:p>
                <a:pPr lvl="1"/>
                <a:r>
                  <a:rPr lang="en-US" dirty="0"/>
                  <a:t>To find the optimum coefficients/ descriptors, the least square error problem needs to be solved</a:t>
                </a:r>
              </a:p>
              <a:p>
                <a:pPr lvl="1"/>
                <a:endParaRPr lang="en-US" dirty="0"/>
              </a:p>
              <a:p>
                <a:pPr lvl="1"/>
                <a:endParaRPr lang="en-US" dirty="0"/>
              </a:p>
              <a:p>
                <a:pPr lvl="1"/>
                <a:endParaRPr lang="en-US" dirty="0"/>
              </a:p>
              <a:p>
                <a:pPr lvl="1"/>
                <a:r>
                  <a:rPr lang="en-US" dirty="0"/>
                  <a:t>Analytically solving gives a linear system of equations</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dirty="0"/>
                  <a:t>Finding  time-period </a:t>
                </a:r>
                <a14:m>
                  <m:oMath xmlns:m="http://schemas.openxmlformats.org/officeDocument/2006/math">
                    <m:r>
                      <a:rPr lang="en-US" i="1" dirty="0" smtClean="0">
                        <a:latin typeface="Cambria Math" panose="02040503050406030204" pitchFamily="18" charset="0"/>
                      </a:rPr>
                      <m:t>𝑇</m:t>
                    </m:r>
                  </m:oMath>
                </a14:m>
                <a:r>
                  <a:rPr lang="en-US" dirty="0"/>
                  <a:t> is a one dimensional optimization problem</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marL="457200" lvl="1" indent="0">
                  <a:buNone/>
                </a:pPr>
                <a:endParaRPr lang="en-US" dirty="0"/>
              </a:p>
              <a:p>
                <a:pPr marL="457200" lvl="1" indent="0">
                  <a:buNone/>
                </a:pPr>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marL="457200" lvl="1" indent="0">
                  <a:buNone/>
                </a:pPr>
                <a:endParaRPr lang="en-US" dirty="0"/>
              </a:p>
              <a:p>
                <a:pPr marL="457200" lvl="1" indent="0">
                  <a:buNone/>
                </a:pPr>
                <a:endParaRPr lang="en-US" dirty="0"/>
              </a:p>
              <a:p>
                <a:pPr marL="457200" lvl="1" indent="0">
                  <a:buNone/>
                </a:pPr>
                <a:endParaRPr lang="en-US" dirty="0"/>
              </a:p>
            </p:txBody>
          </p:sp>
        </mc:Choice>
        <mc:Fallback xmlns="">
          <p:sp>
            <p:nvSpPr>
              <p:cNvPr id="3" name="Content Placeholder 2">
                <a:extLst>
                  <a:ext uri="{FF2B5EF4-FFF2-40B4-BE49-F238E27FC236}">
                    <a16:creationId xmlns:a16="http://schemas.microsoft.com/office/drawing/2014/main" id="{CF52F73F-E922-46C9-BFE4-2F3411068972}"/>
                  </a:ext>
                </a:extLst>
              </p:cNvPr>
              <p:cNvSpPr>
                <a:spLocks noGrp="1" noRot="1" noChangeAspect="1" noMove="1" noResize="1" noEditPoints="1" noAdjustHandles="1" noChangeArrowheads="1" noChangeShapeType="1" noTextEdit="1"/>
              </p:cNvSpPr>
              <p:nvPr>
                <p:ph idx="1"/>
              </p:nvPr>
            </p:nvSpPr>
            <p:spPr>
              <a:xfrm>
                <a:off x="838199" y="1825625"/>
                <a:ext cx="5308917" cy="4715852"/>
              </a:xfrm>
              <a:blipFill>
                <a:blip r:embed="rId3"/>
                <a:stretch>
                  <a:fillRect l="-689" t="-2067"/>
                </a:stretch>
              </a:blipFill>
            </p:spPr>
            <p:txBody>
              <a:bodyPr/>
              <a:lstStyle/>
              <a:p>
                <a:r>
                  <a:rPr lang="en-US">
                    <a:noFill/>
                  </a:rPr>
                  <a:t> </a:t>
                </a:r>
              </a:p>
            </p:txBody>
          </p:sp>
        </mc:Fallback>
      </mc:AlternateContent>
      <p:sp>
        <p:nvSpPr>
          <p:cNvPr id="4" name="Title 1">
            <a:extLst>
              <a:ext uri="{FF2B5EF4-FFF2-40B4-BE49-F238E27FC236}">
                <a16:creationId xmlns:a16="http://schemas.microsoft.com/office/drawing/2014/main" id="{998EB650-CC07-4CC7-A2A5-8C2CB565A277}"/>
              </a:ext>
            </a:extLst>
          </p:cNvPr>
          <p:cNvSpPr>
            <a:spLocks noGrp="1"/>
          </p:cNvSpPr>
          <p:nvPr>
            <p:ph type="title"/>
          </p:nvPr>
        </p:nvSpPr>
        <p:spPr/>
        <p:txBody>
          <a:bodyPr/>
          <a:lstStyle/>
          <a:p>
            <a:r>
              <a:rPr lang="en-US" dirty="0"/>
              <a:t>Review: Fourier based Path Synthesis</a:t>
            </a:r>
          </a:p>
        </p:txBody>
      </p:sp>
      <p:pic>
        <p:nvPicPr>
          <p:cNvPr id="5" name="Picture 4">
            <a:extLst>
              <a:ext uri="{FF2B5EF4-FFF2-40B4-BE49-F238E27FC236}">
                <a16:creationId xmlns:a16="http://schemas.microsoft.com/office/drawing/2014/main" id="{1A3F9BFC-B7EC-4D72-B293-00DD63188954}"/>
              </a:ext>
            </a:extLst>
          </p:cNvPr>
          <p:cNvPicPr>
            <a:picLocks noChangeAspect="1"/>
          </p:cNvPicPr>
          <p:nvPr/>
        </p:nvPicPr>
        <p:blipFill>
          <a:blip r:embed="rId4"/>
          <a:stretch>
            <a:fillRect/>
          </a:stretch>
        </p:blipFill>
        <p:spPr>
          <a:xfrm>
            <a:off x="2086766" y="2268418"/>
            <a:ext cx="3111794" cy="525850"/>
          </a:xfrm>
          <a:prstGeom prst="rect">
            <a:avLst/>
          </a:prstGeom>
        </p:spPr>
      </p:pic>
      <p:pic>
        <p:nvPicPr>
          <p:cNvPr id="6" name="Picture 5">
            <a:extLst>
              <a:ext uri="{FF2B5EF4-FFF2-40B4-BE49-F238E27FC236}">
                <a16:creationId xmlns:a16="http://schemas.microsoft.com/office/drawing/2014/main" id="{7F0BD0C8-2708-438B-BB98-6A2F02E1FCF2}"/>
              </a:ext>
            </a:extLst>
          </p:cNvPr>
          <p:cNvPicPr>
            <a:picLocks noChangeAspect="1"/>
          </p:cNvPicPr>
          <p:nvPr/>
        </p:nvPicPr>
        <p:blipFill>
          <a:blip r:embed="rId5"/>
          <a:stretch>
            <a:fillRect/>
          </a:stretch>
        </p:blipFill>
        <p:spPr>
          <a:xfrm>
            <a:off x="2164028" y="3162184"/>
            <a:ext cx="2401049" cy="628068"/>
          </a:xfrm>
          <a:prstGeom prst="rect">
            <a:avLst/>
          </a:prstGeom>
        </p:spPr>
      </p:pic>
      <p:pic>
        <p:nvPicPr>
          <p:cNvPr id="13" name="Picture 12">
            <a:extLst>
              <a:ext uri="{FF2B5EF4-FFF2-40B4-BE49-F238E27FC236}">
                <a16:creationId xmlns:a16="http://schemas.microsoft.com/office/drawing/2014/main" id="{675383FA-9392-4D77-97BE-6CDA6BC392B8}"/>
              </a:ext>
            </a:extLst>
          </p:cNvPr>
          <p:cNvPicPr>
            <a:picLocks noChangeAspect="1"/>
          </p:cNvPicPr>
          <p:nvPr/>
        </p:nvPicPr>
        <p:blipFill>
          <a:blip r:embed="rId6"/>
          <a:stretch>
            <a:fillRect/>
          </a:stretch>
        </p:blipFill>
        <p:spPr>
          <a:xfrm>
            <a:off x="1677319" y="4120168"/>
            <a:ext cx="891090" cy="308134"/>
          </a:xfrm>
          <a:prstGeom prst="rect">
            <a:avLst/>
          </a:prstGeom>
        </p:spPr>
      </p:pic>
      <p:pic>
        <p:nvPicPr>
          <p:cNvPr id="14" name="Picture 13">
            <a:extLst>
              <a:ext uri="{FF2B5EF4-FFF2-40B4-BE49-F238E27FC236}">
                <a16:creationId xmlns:a16="http://schemas.microsoft.com/office/drawing/2014/main" id="{47D4F647-6137-48AF-8B19-4E8FB8913857}"/>
              </a:ext>
            </a:extLst>
          </p:cNvPr>
          <p:cNvPicPr>
            <a:picLocks noChangeAspect="1"/>
          </p:cNvPicPr>
          <p:nvPr/>
        </p:nvPicPr>
        <p:blipFill>
          <a:blip r:embed="rId7"/>
          <a:stretch>
            <a:fillRect/>
          </a:stretch>
        </p:blipFill>
        <p:spPr>
          <a:xfrm>
            <a:off x="1486413" y="4495416"/>
            <a:ext cx="1773846" cy="458036"/>
          </a:xfrm>
          <a:prstGeom prst="rect">
            <a:avLst/>
          </a:prstGeom>
        </p:spPr>
      </p:pic>
      <p:pic>
        <p:nvPicPr>
          <p:cNvPr id="15" name="Picture 14">
            <a:extLst>
              <a:ext uri="{FF2B5EF4-FFF2-40B4-BE49-F238E27FC236}">
                <a16:creationId xmlns:a16="http://schemas.microsoft.com/office/drawing/2014/main" id="{C093D17B-3C96-4E3C-AFCC-6A09110943D9}"/>
              </a:ext>
            </a:extLst>
          </p:cNvPr>
          <p:cNvPicPr>
            <a:picLocks noChangeAspect="1"/>
          </p:cNvPicPr>
          <p:nvPr/>
        </p:nvPicPr>
        <p:blipFill>
          <a:blip r:embed="rId8"/>
          <a:stretch>
            <a:fillRect/>
          </a:stretch>
        </p:blipFill>
        <p:spPr>
          <a:xfrm>
            <a:off x="3551700" y="4065856"/>
            <a:ext cx="2781516" cy="1082626"/>
          </a:xfrm>
          <a:prstGeom prst="rect">
            <a:avLst/>
          </a:prstGeom>
        </p:spPr>
      </p:pic>
      <p:pic>
        <p:nvPicPr>
          <p:cNvPr id="16" name="Picture 15">
            <a:extLst>
              <a:ext uri="{FF2B5EF4-FFF2-40B4-BE49-F238E27FC236}">
                <a16:creationId xmlns:a16="http://schemas.microsoft.com/office/drawing/2014/main" id="{62C8E22D-B5D3-4DD3-A6D5-E59766F70650}"/>
              </a:ext>
            </a:extLst>
          </p:cNvPr>
          <p:cNvPicPr>
            <a:picLocks noChangeAspect="1"/>
          </p:cNvPicPr>
          <p:nvPr/>
        </p:nvPicPr>
        <p:blipFill>
          <a:blip r:embed="rId9"/>
          <a:stretch>
            <a:fillRect/>
          </a:stretch>
        </p:blipFill>
        <p:spPr>
          <a:xfrm>
            <a:off x="2261371" y="5131211"/>
            <a:ext cx="2756536" cy="757840"/>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382F6AA5-84DD-499F-9880-5A0EA7534AAC}"/>
                  </a:ext>
                </a:extLst>
              </p:cNvPr>
              <p:cNvSpPr txBox="1"/>
              <p:nvPr/>
            </p:nvSpPr>
            <p:spPr>
              <a:xfrm>
                <a:off x="5031065" y="5484026"/>
                <a:ext cx="130215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ea typeface="Cambria Math" panose="02040503050406030204" pitchFamily="18" charset="0"/>
                        </a:rPr>
                        <m:t>∀ </m:t>
                      </m:r>
                      <m:r>
                        <a:rPr lang="en-US" sz="1200" b="0" i="1" smtClean="0">
                          <a:latin typeface="Cambria Math" panose="02040503050406030204" pitchFamily="18" charset="0"/>
                        </a:rPr>
                        <m:t>𝑚</m:t>
                      </m:r>
                      <m:r>
                        <a:rPr lang="en-US" sz="1200" b="0" i="1" smtClean="0">
                          <a:latin typeface="Cambria Math" panose="02040503050406030204" pitchFamily="18" charset="0"/>
                        </a:rPr>
                        <m:t>,</m:t>
                      </m:r>
                      <m:r>
                        <a:rPr lang="en-US" sz="1200" b="0" i="1" smtClean="0">
                          <a:latin typeface="Cambria Math" panose="02040503050406030204" pitchFamily="18" charset="0"/>
                        </a:rPr>
                        <m:t>𝑘</m:t>
                      </m:r>
                      <m:r>
                        <a:rPr lang="en-US" sz="1200" b="0" i="1" smtClean="0">
                          <a:latin typeface="Cambria Math" panose="02040503050406030204" pitchFamily="18" charset="0"/>
                        </a:rPr>
                        <m:t> ∈[−</m:t>
                      </m:r>
                      <m:r>
                        <a:rPr lang="en-US" sz="1200" b="0" i="1" smtClean="0">
                          <a:latin typeface="Cambria Math" panose="02040503050406030204" pitchFamily="18" charset="0"/>
                          <a:ea typeface="Cambria Math" panose="02040503050406030204" pitchFamily="18" charset="0"/>
                        </a:rPr>
                        <m:t>𝑝</m:t>
                      </m:r>
                      <m:r>
                        <a:rPr lang="en-US" sz="1200" b="0" i="1" smtClean="0">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𝑝</m:t>
                      </m:r>
                      <m:r>
                        <a:rPr lang="en-US" sz="1200" b="0" i="1" smtClean="0">
                          <a:latin typeface="Cambria Math" panose="02040503050406030204" pitchFamily="18" charset="0"/>
                          <a:ea typeface="Cambria Math" panose="02040503050406030204" pitchFamily="18" charset="0"/>
                        </a:rPr>
                        <m:t>]</m:t>
                      </m:r>
                    </m:oMath>
                  </m:oMathPara>
                </a14:m>
                <a:endParaRPr lang="en-US" sz="1200" dirty="0"/>
              </a:p>
            </p:txBody>
          </p:sp>
        </mc:Choice>
        <mc:Fallback xmlns="">
          <p:sp>
            <p:nvSpPr>
              <p:cNvPr id="17" name="TextBox 16">
                <a:extLst>
                  <a:ext uri="{FF2B5EF4-FFF2-40B4-BE49-F238E27FC236}">
                    <a16:creationId xmlns:a16="http://schemas.microsoft.com/office/drawing/2014/main" id="{382F6AA5-84DD-499F-9880-5A0EA7534AAC}"/>
                  </a:ext>
                </a:extLst>
              </p:cNvPr>
              <p:cNvSpPr txBox="1">
                <a:spLocks noRot="1" noChangeAspect="1" noMove="1" noResize="1" noEditPoints="1" noAdjustHandles="1" noChangeArrowheads="1" noChangeShapeType="1" noTextEdit="1"/>
              </p:cNvSpPr>
              <p:nvPr/>
            </p:nvSpPr>
            <p:spPr>
              <a:xfrm>
                <a:off x="5031065" y="5484026"/>
                <a:ext cx="1302151" cy="276999"/>
              </a:xfrm>
              <a:prstGeom prst="rect">
                <a:avLst/>
              </a:prstGeom>
              <a:blipFill>
                <a:blip r:embed="rId10"/>
                <a:stretch>
                  <a:fillRect b="-8889"/>
                </a:stretch>
              </a:blipFill>
            </p:spPr>
            <p:txBody>
              <a:bodyPr/>
              <a:lstStyle/>
              <a:p>
                <a:r>
                  <a:rPr lang="en-US">
                    <a:noFill/>
                  </a:rPr>
                  <a:t> </a:t>
                </a:r>
              </a:p>
            </p:txBody>
          </p:sp>
        </mc:Fallback>
      </mc:AlternateContent>
    </p:spTree>
    <p:extLst>
      <p:ext uri="{BB962C8B-B14F-4D97-AF65-F5344CB8AC3E}">
        <p14:creationId xmlns:p14="http://schemas.microsoft.com/office/powerpoint/2010/main" val="3664788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C6278-42E6-4069-B75B-B486507B8484}"/>
              </a:ext>
            </a:extLst>
          </p:cNvPr>
          <p:cNvSpPr>
            <a:spLocks noGrp="1"/>
          </p:cNvSpPr>
          <p:nvPr>
            <p:ph type="title"/>
          </p:nvPr>
        </p:nvSpPr>
        <p:spPr>
          <a:xfrm>
            <a:off x="838200" y="329956"/>
            <a:ext cx="10515600" cy="1325563"/>
          </a:xfrm>
        </p:spPr>
        <p:txBody>
          <a:bodyPr/>
          <a:lstStyle/>
          <a:p>
            <a:r>
              <a:rPr lang="en-US" dirty="0"/>
              <a:t>Review: Fourier based Path Synthesis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589E010-C800-492B-9D8B-71C1D819910A}"/>
                  </a:ext>
                </a:extLst>
              </p:cNvPr>
              <p:cNvSpPr>
                <a:spLocks noGrp="1"/>
              </p:cNvSpPr>
              <p:nvPr>
                <p:ph idx="1"/>
              </p:nvPr>
            </p:nvSpPr>
            <p:spPr>
              <a:xfrm>
                <a:off x="838200" y="1825625"/>
                <a:ext cx="5606562" cy="4351338"/>
              </a:xfrm>
            </p:spPr>
            <p:txBody>
              <a:bodyPr>
                <a:normAutofit fontScale="92500" lnSpcReduction="20000"/>
              </a:bodyPr>
              <a:lstStyle/>
              <a:p>
                <a:r>
                  <a:rPr lang="en-US" dirty="0"/>
                  <a:t>Calculation of Coupler point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𝑃</m:t>
                    </m:r>
                    <m:r>
                      <a:rPr lang="en-US" i="1" dirty="0" smtClean="0">
                        <a:latin typeface="Cambria Math" panose="02040503050406030204" pitchFamily="18" charset="0"/>
                      </a:rPr>
                      <m:t>) </m:t>
                    </m:r>
                  </m:oMath>
                </a14:m>
                <a:r>
                  <a:rPr lang="en-US" dirty="0"/>
                  <a:t>curve</a:t>
                </a:r>
              </a:p>
              <a:p>
                <a:pPr lvl="1"/>
                <a:r>
                  <a:rPr lang="en-US" dirty="0"/>
                  <a:t>Coupler point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𝑃</m:t>
                    </m:r>
                    <m:r>
                      <a:rPr lang="en-US" i="1" dirty="0" smtClean="0">
                        <a:latin typeface="Cambria Math" panose="02040503050406030204" pitchFamily="18" charset="0"/>
                      </a:rPr>
                      <m:t>)</m:t>
                    </m:r>
                  </m:oMath>
                </a14:m>
                <a:r>
                  <a:rPr lang="en-US" dirty="0"/>
                  <a:t> analytic equation</a:t>
                </a:r>
              </a:p>
              <a:p>
                <a:pPr lvl="1"/>
                <a:endParaRPr lang="en-US" dirty="0"/>
              </a:p>
              <a:p>
                <a:pPr lvl="1"/>
                <a:endParaRPr lang="en-US" dirty="0"/>
              </a:p>
              <a:p>
                <a:pPr marL="457200" lvl="1" indent="0">
                  <a:buNone/>
                </a:pPr>
                <a:endParaRPr lang="en-US" dirty="0"/>
              </a:p>
              <a:p>
                <a:pPr lvl="1"/>
                <a:r>
                  <a:rPr lang="en-US" dirty="0"/>
                  <a:t>Coupler Angle </a:t>
                </a:r>
                <a14:m>
                  <m:oMath xmlns:m="http://schemas.openxmlformats.org/officeDocument/2006/math">
                    <m:r>
                      <a:rPr lang="en-US" b="0" i="0" dirty="0" smtClean="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ea typeface="Cambria Math" panose="02040503050406030204" pitchFamily="18" charset="0"/>
                      </a:rPr>
                      <m:t>𝜆</m:t>
                    </m:r>
                    <m:r>
                      <a:rPr lang="en-US" b="0" i="1" dirty="0" smtClean="0">
                        <a:latin typeface="Cambria Math" panose="02040503050406030204" pitchFamily="18" charset="0"/>
                        <a:ea typeface="Cambria Math" panose="02040503050406030204" pitchFamily="18" charset="0"/>
                      </a:rPr>
                      <m:t>)</m:t>
                    </m:r>
                  </m:oMath>
                </a14:m>
                <a:r>
                  <a:rPr lang="en-US" dirty="0"/>
                  <a:t> analytic equation</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dirty="0"/>
                  <a:t>Feasibility condition constraint</a:t>
                </a:r>
              </a:p>
            </p:txBody>
          </p:sp>
        </mc:Choice>
        <mc:Fallback xmlns="">
          <p:sp>
            <p:nvSpPr>
              <p:cNvPr id="3" name="Content Placeholder 2">
                <a:extLst>
                  <a:ext uri="{FF2B5EF4-FFF2-40B4-BE49-F238E27FC236}">
                    <a16:creationId xmlns:a16="http://schemas.microsoft.com/office/drawing/2014/main" id="{3589E010-C800-492B-9D8B-71C1D819910A}"/>
                  </a:ext>
                </a:extLst>
              </p:cNvPr>
              <p:cNvSpPr>
                <a:spLocks noGrp="1" noRot="1" noChangeAspect="1" noMove="1" noResize="1" noEditPoints="1" noAdjustHandles="1" noChangeArrowheads="1" noChangeShapeType="1" noTextEdit="1"/>
              </p:cNvSpPr>
              <p:nvPr>
                <p:ph idx="1"/>
              </p:nvPr>
            </p:nvSpPr>
            <p:spPr>
              <a:xfrm>
                <a:off x="838200" y="1825625"/>
                <a:ext cx="5606562" cy="4351338"/>
              </a:xfrm>
              <a:blipFill>
                <a:blip r:embed="rId2"/>
                <a:stretch>
                  <a:fillRect l="-1741" t="-3501" r="-544"/>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DEF6D73E-8CEC-49C6-9C56-E9B6EAC381AC}"/>
              </a:ext>
            </a:extLst>
          </p:cNvPr>
          <p:cNvPicPr>
            <a:picLocks noChangeAspect="1"/>
          </p:cNvPicPr>
          <p:nvPr/>
        </p:nvPicPr>
        <p:blipFill>
          <a:blip r:embed="rId3"/>
          <a:stretch>
            <a:fillRect/>
          </a:stretch>
        </p:blipFill>
        <p:spPr>
          <a:xfrm>
            <a:off x="2322790" y="2481805"/>
            <a:ext cx="2258002" cy="862759"/>
          </a:xfrm>
          <a:prstGeom prst="rect">
            <a:avLst/>
          </a:prstGeom>
        </p:spPr>
      </p:pic>
      <p:grpSp>
        <p:nvGrpSpPr>
          <p:cNvPr id="16" name="Group 15">
            <a:extLst>
              <a:ext uri="{FF2B5EF4-FFF2-40B4-BE49-F238E27FC236}">
                <a16:creationId xmlns:a16="http://schemas.microsoft.com/office/drawing/2014/main" id="{38895C57-DA88-4511-BC3A-BF1C502E7A67}"/>
              </a:ext>
            </a:extLst>
          </p:cNvPr>
          <p:cNvGrpSpPr/>
          <p:nvPr/>
        </p:nvGrpSpPr>
        <p:grpSpPr>
          <a:xfrm>
            <a:off x="6386491" y="1655519"/>
            <a:ext cx="5571048" cy="4692527"/>
            <a:chOff x="6386491" y="1655519"/>
            <a:chExt cx="5571048" cy="4692527"/>
          </a:xfrm>
        </p:grpSpPr>
        <p:pic>
          <p:nvPicPr>
            <p:cNvPr id="12" name="Picture 11">
              <a:extLst>
                <a:ext uri="{FF2B5EF4-FFF2-40B4-BE49-F238E27FC236}">
                  <a16:creationId xmlns:a16="http://schemas.microsoft.com/office/drawing/2014/main" id="{9AF06BF8-64C6-4D22-9125-12DD5ACAE707}"/>
                </a:ext>
              </a:extLst>
            </p:cNvPr>
            <p:cNvPicPr>
              <a:picLocks noChangeAspect="1"/>
            </p:cNvPicPr>
            <p:nvPr/>
          </p:nvPicPr>
          <p:blipFill rotWithShape="1">
            <a:blip r:embed="rId4"/>
            <a:srcRect l="4122" t="3387" r="3728" b="3367"/>
            <a:stretch/>
          </p:blipFill>
          <p:spPr>
            <a:xfrm>
              <a:off x="6386491" y="1655519"/>
              <a:ext cx="5571048" cy="4692527"/>
            </a:xfrm>
            <a:prstGeom prst="rect">
              <a:avLst/>
            </a:prstGeom>
          </p:spPr>
        </p:pic>
        <p:grpSp>
          <p:nvGrpSpPr>
            <p:cNvPr id="4" name="Group 3">
              <a:extLst>
                <a:ext uri="{FF2B5EF4-FFF2-40B4-BE49-F238E27FC236}">
                  <a16:creationId xmlns:a16="http://schemas.microsoft.com/office/drawing/2014/main" id="{C488533C-C55A-434C-8108-A5A60A62031A}"/>
                </a:ext>
              </a:extLst>
            </p:cNvPr>
            <p:cNvGrpSpPr/>
            <p:nvPr/>
          </p:nvGrpSpPr>
          <p:grpSpPr>
            <a:xfrm>
              <a:off x="8159545" y="2710352"/>
              <a:ext cx="1237848" cy="2204753"/>
              <a:chOff x="7645320" y="4074570"/>
              <a:chExt cx="1001656" cy="1784058"/>
            </a:xfrm>
          </p:grpSpPr>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3BB422C6-0143-4F66-9D95-D56D7CBC9AD5}"/>
                      </a:ext>
                    </a:extLst>
                  </p:cNvPr>
                  <p:cNvSpPr/>
                  <p:nvPr/>
                </p:nvSpPr>
                <p:spPr>
                  <a:xfrm>
                    <a:off x="7645320" y="4074570"/>
                    <a:ext cx="249309" cy="2241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200" b="0" i="1" dirty="0" smtClean="0">
                              <a:latin typeface="Cambria Math" panose="02040503050406030204" pitchFamily="18" charset="0"/>
                            </a:rPr>
                            <m:t>α</m:t>
                          </m:r>
                        </m:oMath>
                      </m:oMathPara>
                    </a14:m>
                    <a:endParaRPr lang="en-US" dirty="0"/>
                  </a:p>
                </p:txBody>
              </p:sp>
            </mc:Choice>
            <mc:Fallback xmlns="">
              <p:sp>
                <p:nvSpPr>
                  <p:cNvPr id="6" name="Rectangle 5">
                    <a:extLst>
                      <a:ext uri="{FF2B5EF4-FFF2-40B4-BE49-F238E27FC236}">
                        <a16:creationId xmlns:a16="http://schemas.microsoft.com/office/drawing/2014/main" id="{3BB422C6-0143-4F66-9D95-D56D7CBC9AD5}"/>
                      </a:ext>
                    </a:extLst>
                  </p:cNvPr>
                  <p:cNvSpPr>
                    <a:spLocks noRot="1" noChangeAspect="1" noMove="1" noResize="1" noEditPoints="1" noAdjustHandles="1" noChangeArrowheads="1" noChangeShapeType="1" noTextEdit="1"/>
                  </p:cNvSpPr>
                  <p:nvPr/>
                </p:nvSpPr>
                <p:spPr>
                  <a:xfrm>
                    <a:off x="7645320" y="4074570"/>
                    <a:ext cx="249309" cy="22414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E7C9CC6C-6100-4EDB-A1D8-3D2305193B88}"/>
                      </a:ext>
                    </a:extLst>
                  </p:cNvPr>
                  <p:cNvSpPr/>
                  <p:nvPr/>
                </p:nvSpPr>
                <p:spPr>
                  <a:xfrm>
                    <a:off x="8344796" y="5634484"/>
                    <a:ext cx="302180" cy="2241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sz="1200" b="0" i="1" dirty="0" smtClean="0">
                                  <a:latin typeface="Cambria Math" panose="02040503050406030204" pitchFamily="18" charset="0"/>
                                </a:rPr>
                              </m:ctrlPr>
                            </m:sSubPr>
                            <m:e>
                              <m:r>
                                <m:rPr>
                                  <m:sty m:val="p"/>
                                </m:rPr>
                                <a:rPr lang="el-GR" sz="1200" b="0" i="1" dirty="0" smtClean="0">
                                  <a:latin typeface="Cambria Math" panose="02040503050406030204" pitchFamily="18" charset="0"/>
                                </a:rPr>
                                <m:t>θ</m:t>
                              </m:r>
                            </m:e>
                            <m:sub>
                              <m:r>
                                <a:rPr lang="en-US" sz="1200" b="0" i="1" dirty="0" smtClean="0">
                                  <a:latin typeface="Cambria Math" panose="02040503050406030204" pitchFamily="18" charset="0"/>
                                </a:rPr>
                                <m:t>1</m:t>
                              </m:r>
                            </m:sub>
                          </m:sSub>
                        </m:oMath>
                      </m:oMathPara>
                    </a14:m>
                    <a:endParaRPr lang="en-US" dirty="0"/>
                  </a:p>
                </p:txBody>
              </p:sp>
            </mc:Choice>
            <mc:Fallback xmlns="">
              <p:sp>
                <p:nvSpPr>
                  <p:cNvPr id="7" name="Rectangle 6">
                    <a:extLst>
                      <a:ext uri="{FF2B5EF4-FFF2-40B4-BE49-F238E27FC236}">
                        <a16:creationId xmlns:a16="http://schemas.microsoft.com/office/drawing/2014/main" id="{E7C9CC6C-6100-4EDB-A1D8-3D2305193B88}"/>
                      </a:ext>
                    </a:extLst>
                  </p:cNvPr>
                  <p:cNvSpPr>
                    <a:spLocks noRot="1" noChangeAspect="1" noMove="1" noResize="1" noEditPoints="1" noAdjustHandles="1" noChangeArrowheads="1" noChangeShapeType="1" noTextEdit="1"/>
                  </p:cNvSpPr>
                  <p:nvPr/>
                </p:nvSpPr>
                <p:spPr>
                  <a:xfrm>
                    <a:off x="8344796" y="5634484"/>
                    <a:ext cx="302180" cy="224144"/>
                  </a:xfrm>
                  <a:prstGeom prst="rect">
                    <a:avLst/>
                  </a:prstGeom>
                  <a:blipFill>
                    <a:blip r:embed="rId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45CFF894-B9D1-45EF-85A6-C7C83493DC79}"/>
                    </a:ext>
                  </a:extLst>
                </p:cNvPr>
                <p:cNvSpPr/>
                <p:nvPr/>
              </p:nvSpPr>
              <p:spPr>
                <a:xfrm>
                  <a:off x="10699059" y="2402677"/>
                  <a:ext cx="302711"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200" i="1" dirty="0" smtClean="0">
                            <a:latin typeface="Cambria Math" panose="02040503050406030204" pitchFamily="18" charset="0"/>
                            <a:ea typeface="Cambria Math" panose="02040503050406030204" pitchFamily="18" charset="0"/>
                          </a:rPr>
                          <m:t>𝜆</m:t>
                        </m:r>
                      </m:oMath>
                    </m:oMathPara>
                  </a14:m>
                  <a:endParaRPr lang="en-US" sz="1200" dirty="0"/>
                </a:p>
              </p:txBody>
            </p:sp>
          </mc:Choice>
          <mc:Fallback xmlns="">
            <p:sp>
              <p:nvSpPr>
                <p:cNvPr id="9" name="Rectangle 8">
                  <a:extLst>
                    <a:ext uri="{FF2B5EF4-FFF2-40B4-BE49-F238E27FC236}">
                      <a16:creationId xmlns:a16="http://schemas.microsoft.com/office/drawing/2014/main" id="{45CFF894-B9D1-45EF-85A6-C7C83493DC79}"/>
                    </a:ext>
                  </a:extLst>
                </p:cNvPr>
                <p:cNvSpPr>
                  <a:spLocks noRot="1" noChangeAspect="1" noMove="1" noResize="1" noEditPoints="1" noAdjustHandles="1" noChangeArrowheads="1" noChangeShapeType="1" noTextEdit="1"/>
                </p:cNvSpPr>
                <p:nvPr/>
              </p:nvSpPr>
              <p:spPr>
                <a:xfrm>
                  <a:off x="10699059" y="2402677"/>
                  <a:ext cx="302711" cy="27699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C3F9FDBD-A0DC-472F-A881-B3D6991B529D}"/>
                    </a:ext>
                  </a:extLst>
                </p:cNvPr>
                <p:cNvSpPr/>
                <p:nvPr/>
              </p:nvSpPr>
              <p:spPr>
                <a:xfrm>
                  <a:off x="7786576" y="4438206"/>
                  <a:ext cx="329064"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l-GR" sz="1200" i="1" dirty="0" smtClean="0">
                            <a:latin typeface="Cambria Math" panose="02040503050406030204" pitchFamily="18" charset="0"/>
                            <a:ea typeface="Cambria Math" panose="02040503050406030204" pitchFamily="18" charset="0"/>
                          </a:rPr>
                          <m:t>𝜙</m:t>
                        </m:r>
                      </m:oMath>
                    </m:oMathPara>
                  </a14:m>
                  <a:endParaRPr lang="en-US" dirty="0"/>
                </a:p>
              </p:txBody>
            </p:sp>
          </mc:Choice>
          <mc:Fallback xmlns="">
            <p:sp>
              <p:nvSpPr>
                <p:cNvPr id="11" name="Rectangle 10">
                  <a:extLst>
                    <a:ext uri="{FF2B5EF4-FFF2-40B4-BE49-F238E27FC236}">
                      <a16:creationId xmlns:a16="http://schemas.microsoft.com/office/drawing/2014/main" id="{C3F9FDBD-A0DC-472F-A881-B3D6991B529D}"/>
                    </a:ext>
                  </a:extLst>
                </p:cNvPr>
                <p:cNvSpPr>
                  <a:spLocks noRot="1" noChangeAspect="1" noMove="1" noResize="1" noEditPoints="1" noAdjustHandles="1" noChangeArrowheads="1" noChangeShapeType="1" noTextEdit="1"/>
                </p:cNvSpPr>
                <p:nvPr/>
              </p:nvSpPr>
              <p:spPr>
                <a:xfrm>
                  <a:off x="7786576" y="4438206"/>
                  <a:ext cx="329064" cy="276999"/>
                </a:xfrm>
                <a:prstGeom prst="rect">
                  <a:avLst/>
                </a:prstGeom>
                <a:blipFill>
                  <a:blip r:embed="rId8"/>
                  <a:stretch>
                    <a:fillRect b="-4444"/>
                  </a:stretch>
                </a:blipFill>
              </p:spPr>
              <p:txBody>
                <a:bodyPr/>
                <a:lstStyle/>
                <a:p>
                  <a:r>
                    <a:rPr lang="en-US">
                      <a:noFill/>
                    </a:rPr>
                    <a:t> </a:t>
                  </a:r>
                </a:p>
              </p:txBody>
            </p:sp>
          </mc:Fallback>
        </mc:AlternateContent>
      </p:grpSp>
      <p:pic>
        <p:nvPicPr>
          <p:cNvPr id="13" name="Picture 12">
            <a:extLst>
              <a:ext uri="{FF2B5EF4-FFF2-40B4-BE49-F238E27FC236}">
                <a16:creationId xmlns:a16="http://schemas.microsoft.com/office/drawing/2014/main" id="{646D50FA-8272-4EBE-96D6-82170D16C716}"/>
              </a:ext>
            </a:extLst>
          </p:cNvPr>
          <p:cNvPicPr>
            <a:picLocks noChangeAspect="1"/>
          </p:cNvPicPr>
          <p:nvPr/>
        </p:nvPicPr>
        <p:blipFill>
          <a:blip r:embed="rId9"/>
          <a:stretch>
            <a:fillRect/>
          </a:stretch>
        </p:blipFill>
        <p:spPr>
          <a:xfrm>
            <a:off x="2279855" y="3645035"/>
            <a:ext cx="2415699" cy="550322"/>
          </a:xfrm>
          <a:prstGeom prst="rect">
            <a:avLst/>
          </a:prstGeom>
        </p:spPr>
      </p:pic>
      <p:pic>
        <p:nvPicPr>
          <p:cNvPr id="14" name="Picture 13">
            <a:extLst>
              <a:ext uri="{FF2B5EF4-FFF2-40B4-BE49-F238E27FC236}">
                <a16:creationId xmlns:a16="http://schemas.microsoft.com/office/drawing/2014/main" id="{E05B803E-89CA-428C-8C4F-E9C0628B4C32}"/>
              </a:ext>
            </a:extLst>
          </p:cNvPr>
          <p:cNvPicPr>
            <a:picLocks noChangeAspect="1"/>
          </p:cNvPicPr>
          <p:nvPr/>
        </p:nvPicPr>
        <p:blipFill>
          <a:blip r:embed="rId10"/>
          <a:stretch>
            <a:fillRect/>
          </a:stretch>
        </p:blipFill>
        <p:spPr>
          <a:xfrm>
            <a:off x="1958747" y="4155735"/>
            <a:ext cx="2986088" cy="1118940"/>
          </a:xfrm>
          <a:prstGeom prst="rect">
            <a:avLst/>
          </a:prstGeom>
        </p:spPr>
      </p:pic>
      <p:pic>
        <p:nvPicPr>
          <p:cNvPr id="15" name="Picture 14">
            <a:extLst>
              <a:ext uri="{FF2B5EF4-FFF2-40B4-BE49-F238E27FC236}">
                <a16:creationId xmlns:a16="http://schemas.microsoft.com/office/drawing/2014/main" id="{6ABBB101-A908-4811-A8CA-14DFEB2F5D04}"/>
              </a:ext>
            </a:extLst>
          </p:cNvPr>
          <p:cNvPicPr>
            <a:picLocks noChangeAspect="1"/>
          </p:cNvPicPr>
          <p:nvPr/>
        </p:nvPicPr>
        <p:blipFill>
          <a:blip r:embed="rId11"/>
          <a:stretch>
            <a:fillRect/>
          </a:stretch>
        </p:blipFill>
        <p:spPr>
          <a:xfrm>
            <a:off x="2790537" y="5785375"/>
            <a:ext cx="1324264" cy="307802"/>
          </a:xfrm>
          <a:prstGeom prst="rect">
            <a:avLst/>
          </a:prstGeom>
        </p:spPr>
      </p:pic>
    </p:spTree>
    <p:extLst>
      <p:ext uri="{BB962C8B-B14F-4D97-AF65-F5344CB8AC3E}">
        <p14:creationId xmlns:p14="http://schemas.microsoft.com/office/powerpoint/2010/main" val="2287810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7E9D4-8D1D-403B-8263-D893D1016819}"/>
              </a:ext>
            </a:extLst>
          </p:cNvPr>
          <p:cNvSpPr>
            <a:spLocks noGrp="1"/>
          </p:cNvSpPr>
          <p:nvPr>
            <p:ph type="title"/>
          </p:nvPr>
        </p:nvSpPr>
        <p:spPr/>
        <p:txBody>
          <a:bodyPr/>
          <a:lstStyle/>
          <a:p>
            <a:r>
              <a:rPr lang="en-US" dirty="0"/>
              <a:t>Review: Fourier based Path Synthesis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93255AC-8CCC-40A3-976B-7DE5C4C1FC2F}"/>
                  </a:ext>
                </a:extLst>
              </p:cNvPr>
              <p:cNvSpPr>
                <a:spLocks noGrp="1"/>
              </p:cNvSpPr>
              <p:nvPr>
                <p:ph idx="1"/>
              </p:nvPr>
            </p:nvSpPr>
            <p:spPr>
              <a:xfrm>
                <a:off x="838200" y="1825625"/>
                <a:ext cx="5334000" cy="4351338"/>
              </a:xfrm>
            </p:spPr>
            <p:txBody>
              <a:bodyPr>
                <a:normAutofit fontScale="92500"/>
              </a:bodyPr>
              <a:lstStyle/>
              <a:p>
                <a:r>
                  <a:rPr lang="en-US" dirty="0"/>
                  <a:t>Coupler Angle </a:t>
                </a:r>
                <a14:m>
                  <m:oMath xmlns:m="http://schemas.openxmlformats.org/officeDocument/2006/math">
                    <m:r>
                      <a:rPr lang="en-US" b="0" i="0" dirty="0" smtClean="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ea typeface="Cambria Math" panose="02040503050406030204" pitchFamily="18" charset="0"/>
                      </a:rPr>
                      <m:t>𝜆</m:t>
                    </m:r>
                    <m:r>
                      <a:rPr lang="en-US" b="0" i="1" dirty="0" smtClean="0">
                        <a:latin typeface="Cambria Math" panose="02040503050406030204" pitchFamily="18" charset="0"/>
                        <a:ea typeface="Cambria Math" panose="02040503050406030204" pitchFamily="18" charset="0"/>
                      </a:rPr>
                      <m:t>)</m:t>
                    </m:r>
                  </m:oMath>
                </a14:m>
                <a:r>
                  <a:rPr lang="en-US" dirty="0"/>
                  <a:t> Fourier equation</a:t>
                </a:r>
              </a:p>
              <a:p>
                <a:pPr marL="0" indent="0">
                  <a:buNone/>
                </a:pPr>
                <a:endParaRPr lang="en-US" dirty="0"/>
              </a:p>
              <a:p>
                <a:r>
                  <a:rPr lang="en-US" dirty="0"/>
                  <a:t>Coupler point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𝑃</m:t>
                    </m:r>
                    <m:r>
                      <a:rPr lang="en-US" i="1" dirty="0" smtClean="0">
                        <a:latin typeface="Cambria Math" panose="02040503050406030204" pitchFamily="18" charset="0"/>
                      </a:rPr>
                      <m:t>)</m:t>
                    </m:r>
                  </m:oMath>
                </a14:m>
                <a:r>
                  <a:rPr lang="en-US" dirty="0"/>
                  <a:t> Fourier equation</a:t>
                </a:r>
              </a:p>
              <a:p>
                <a:endParaRPr lang="en-US" dirty="0"/>
              </a:p>
              <a:p>
                <a:endParaRPr lang="en-US" dirty="0"/>
              </a:p>
              <a:p>
                <a:endParaRPr lang="en-US" dirty="0"/>
              </a:p>
              <a:p>
                <a:endParaRPr lang="en-US" dirty="0"/>
              </a:p>
              <a:p>
                <a:r>
                  <a:rPr lang="en-US" dirty="0"/>
                  <a:t>This Coupler point curve equation will be fitting to Task curve</a:t>
                </a:r>
              </a:p>
            </p:txBody>
          </p:sp>
        </mc:Choice>
        <mc:Fallback xmlns="">
          <p:sp>
            <p:nvSpPr>
              <p:cNvPr id="3" name="Content Placeholder 2">
                <a:extLst>
                  <a:ext uri="{FF2B5EF4-FFF2-40B4-BE49-F238E27FC236}">
                    <a16:creationId xmlns:a16="http://schemas.microsoft.com/office/drawing/2014/main" id="{893255AC-8CCC-40A3-976B-7DE5C4C1FC2F}"/>
                  </a:ext>
                </a:extLst>
              </p:cNvPr>
              <p:cNvSpPr>
                <a:spLocks noGrp="1" noRot="1" noChangeAspect="1" noMove="1" noResize="1" noEditPoints="1" noAdjustHandles="1" noChangeArrowheads="1" noChangeShapeType="1" noTextEdit="1"/>
              </p:cNvSpPr>
              <p:nvPr>
                <p:ph idx="1"/>
              </p:nvPr>
            </p:nvSpPr>
            <p:spPr>
              <a:xfrm>
                <a:off x="838200" y="1825625"/>
                <a:ext cx="5334000" cy="4351338"/>
              </a:xfrm>
              <a:blipFill>
                <a:blip r:embed="rId2"/>
                <a:stretch>
                  <a:fillRect l="-1829" t="-2101"/>
                </a:stretch>
              </a:blipFill>
            </p:spPr>
            <p:txBody>
              <a:bodyPr/>
              <a:lstStyle/>
              <a:p>
                <a:r>
                  <a:rPr lang="en-US">
                    <a:noFill/>
                  </a:rPr>
                  <a:t> </a:t>
                </a:r>
              </a:p>
            </p:txBody>
          </p:sp>
        </mc:Fallback>
      </mc:AlternateContent>
      <p:grpSp>
        <p:nvGrpSpPr>
          <p:cNvPr id="11" name="Group 10">
            <a:extLst>
              <a:ext uri="{FF2B5EF4-FFF2-40B4-BE49-F238E27FC236}">
                <a16:creationId xmlns:a16="http://schemas.microsoft.com/office/drawing/2014/main" id="{22EB8D93-ABA9-4D98-8BCA-95AA256A0B2D}"/>
              </a:ext>
            </a:extLst>
          </p:cNvPr>
          <p:cNvGrpSpPr/>
          <p:nvPr/>
        </p:nvGrpSpPr>
        <p:grpSpPr>
          <a:xfrm>
            <a:off x="6386491" y="1655519"/>
            <a:ext cx="5571048" cy="4692527"/>
            <a:chOff x="6386491" y="1655519"/>
            <a:chExt cx="5571048" cy="4692527"/>
          </a:xfrm>
        </p:grpSpPr>
        <p:pic>
          <p:nvPicPr>
            <p:cNvPr id="12" name="Picture 11">
              <a:extLst>
                <a:ext uri="{FF2B5EF4-FFF2-40B4-BE49-F238E27FC236}">
                  <a16:creationId xmlns:a16="http://schemas.microsoft.com/office/drawing/2014/main" id="{84BA94D4-CC8F-4BA6-8D00-23ED25EC634A}"/>
                </a:ext>
              </a:extLst>
            </p:cNvPr>
            <p:cNvPicPr>
              <a:picLocks noChangeAspect="1"/>
            </p:cNvPicPr>
            <p:nvPr/>
          </p:nvPicPr>
          <p:blipFill rotWithShape="1">
            <a:blip r:embed="rId3"/>
            <a:srcRect l="4122" t="3387" r="3728" b="3367"/>
            <a:stretch/>
          </p:blipFill>
          <p:spPr>
            <a:xfrm>
              <a:off x="6386491" y="1655519"/>
              <a:ext cx="5571048" cy="4692527"/>
            </a:xfrm>
            <a:prstGeom prst="rect">
              <a:avLst/>
            </a:prstGeom>
          </p:spPr>
        </p:pic>
        <p:grpSp>
          <p:nvGrpSpPr>
            <p:cNvPr id="13" name="Group 12">
              <a:extLst>
                <a:ext uri="{FF2B5EF4-FFF2-40B4-BE49-F238E27FC236}">
                  <a16:creationId xmlns:a16="http://schemas.microsoft.com/office/drawing/2014/main" id="{6F63E1E4-6BBC-4543-8AB7-FDF45BF122FC}"/>
                </a:ext>
              </a:extLst>
            </p:cNvPr>
            <p:cNvGrpSpPr/>
            <p:nvPr/>
          </p:nvGrpSpPr>
          <p:grpSpPr>
            <a:xfrm>
              <a:off x="8159545" y="2710352"/>
              <a:ext cx="1237848" cy="2204753"/>
              <a:chOff x="7645320" y="4074570"/>
              <a:chExt cx="1001656" cy="1784058"/>
            </a:xfrm>
          </p:grpSpPr>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E5C1A707-B960-4F58-A3A5-AE4923D6D0EF}"/>
                      </a:ext>
                    </a:extLst>
                  </p:cNvPr>
                  <p:cNvSpPr/>
                  <p:nvPr/>
                </p:nvSpPr>
                <p:spPr>
                  <a:xfrm>
                    <a:off x="7645320" y="4074570"/>
                    <a:ext cx="249309" cy="2241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200" b="0" i="1" dirty="0" smtClean="0">
                              <a:latin typeface="Cambria Math" panose="02040503050406030204" pitchFamily="18" charset="0"/>
                            </a:rPr>
                            <m:t>α</m:t>
                          </m:r>
                        </m:oMath>
                      </m:oMathPara>
                    </a14:m>
                    <a:endParaRPr lang="en-US" dirty="0"/>
                  </a:p>
                </p:txBody>
              </p:sp>
            </mc:Choice>
            <mc:Fallback xmlns="">
              <p:sp>
                <p:nvSpPr>
                  <p:cNvPr id="16" name="Rectangle 15">
                    <a:extLst>
                      <a:ext uri="{FF2B5EF4-FFF2-40B4-BE49-F238E27FC236}">
                        <a16:creationId xmlns:a16="http://schemas.microsoft.com/office/drawing/2014/main" id="{E5C1A707-B960-4F58-A3A5-AE4923D6D0EF}"/>
                      </a:ext>
                    </a:extLst>
                  </p:cNvPr>
                  <p:cNvSpPr>
                    <a:spLocks noRot="1" noChangeAspect="1" noMove="1" noResize="1" noEditPoints="1" noAdjustHandles="1" noChangeArrowheads="1" noChangeShapeType="1" noTextEdit="1"/>
                  </p:cNvSpPr>
                  <p:nvPr/>
                </p:nvSpPr>
                <p:spPr>
                  <a:xfrm>
                    <a:off x="7645320" y="4074570"/>
                    <a:ext cx="249309" cy="22414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EF58DDFC-EBE5-4A60-8E93-8963B98B712A}"/>
                      </a:ext>
                    </a:extLst>
                  </p:cNvPr>
                  <p:cNvSpPr/>
                  <p:nvPr/>
                </p:nvSpPr>
                <p:spPr>
                  <a:xfrm>
                    <a:off x="8344796" y="5634484"/>
                    <a:ext cx="302180" cy="2241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sz="1200" b="0" i="1" dirty="0" smtClean="0">
                                  <a:latin typeface="Cambria Math" panose="02040503050406030204" pitchFamily="18" charset="0"/>
                                </a:rPr>
                              </m:ctrlPr>
                            </m:sSubPr>
                            <m:e>
                              <m:r>
                                <m:rPr>
                                  <m:sty m:val="p"/>
                                </m:rPr>
                                <a:rPr lang="el-GR" sz="1200" b="0" i="1" dirty="0" smtClean="0">
                                  <a:latin typeface="Cambria Math" panose="02040503050406030204" pitchFamily="18" charset="0"/>
                                </a:rPr>
                                <m:t>θ</m:t>
                              </m:r>
                            </m:e>
                            <m:sub>
                              <m:r>
                                <a:rPr lang="en-US" sz="1200" b="0" i="1" dirty="0" smtClean="0">
                                  <a:latin typeface="Cambria Math" panose="02040503050406030204" pitchFamily="18" charset="0"/>
                                </a:rPr>
                                <m:t>1</m:t>
                              </m:r>
                            </m:sub>
                          </m:sSub>
                        </m:oMath>
                      </m:oMathPara>
                    </a14:m>
                    <a:endParaRPr lang="en-US" dirty="0"/>
                  </a:p>
                </p:txBody>
              </p:sp>
            </mc:Choice>
            <mc:Fallback xmlns="">
              <p:sp>
                <p:nvSpPr>
                  <p:cNvPr id="17" name="Rectangle 16">
                    <a:extLst>
                      <a:ext uri="{FF2B5EF4-FFF2-40B4-BE49-F238E27FC236}">
                        <a16:creationId xmlns:a16="http://schemas.microsoft.com/office/drawing/2014/main" id="{EF58DDFC-EBE5-4A60-8E93-8963B98B712A}"/>
                      </a:ext>
                    </a:extLst>
                  </p:cNvPr>
                  <p:cNvSpPr>
                    <a:spLocks noRot="1" noChangeAspect="1" noMove="1" noResize="1" noEditPoints="1" noAdjustHandles="1" noChangeArrowheads="1" noChangeShapeType="1" noTextEdit="1"/>
                  </p:cNvSpPr>
                  <p:nvPr/>
                </p:nvSpPr>
                <p:spPr>
                  <a:xfrm>
                    <a:off x="8344796" y="5634484"/>
                    <a:ext cx="302180" cy="224144"/>
                  </a:xfrm>
                  <a:prstGeom prst="rect">
                    <a:avLst/>
                  </a:prstGeom>
                  <a:blipFill>
                    <a:blip r:embed="rId5"/>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CDBD6555-68D9-4DC8-A913-6646987BBD3D}"/>
                    </a:ext>
                  </a:extLst>
                </p:cNvPr>
                <p:cNvSpPr/>
                <p:nvPr/>
              </p:nvSpPr>
              <p:spPr>
                <a:xfrm>
                  <a:off x="10699059" y="2402677"/>
                  <a:ext cx="302711"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200" i="1" dirty="0" smtClean="0">
                            <a:latin typeface="Cambria Math" panose="02040503050406030204" pitchFamily="18" charset="0"/>
                            <a:ea typeface="Cambria Math" panose="02040503050406030204" pitchFamily="18" charset="0"/>
                          </a:rPr>
                          <m:t>𝜆</m:t>
                        </m:r>
                      </m:oMath>
                    </m:oMathPara>
                  </a14:m>
                  <a:endParaRPr lang="en-US" sz="1200" dirty="0"/>
                </a:p>
              </p:txBody>
            </p:sp>
          </mc:Choice>
          <mc:Fallback xmlns="">
            <p:sp>
              <p:nvSpPr>
                <p:cNvPr id="14" name="Rectangle 13">
                  <a:extLst>
                    <a:ext uri="{FF2B5EF4-FFF2-40B4-BE49-F238E27FC236}">
                      <a16:creationId xmlns:a16="http://schemas.microsoft.com/office/drawing/2014/main" id="{CDBD6555-68D9-4DC8-A913-6646987BBD3D}"/>
                    </a:ext>
                  </a:extLst>
                </p:cNvPr>
                <p:cNvSpPr>
                  <a:spLocks noRot="1" noChangeAspect="1" noMove="1" noResize="1" noEditPoints="1" noAdjustHandles="1" noChangeArrowheads="1" noChangeShapeType="1" noTextEdit="1"/>
                </p:cNvSpPr>
                <p:nvPr/>
              </p:nvSpPr>
              <p:spPr>
                <a:xfrm>
                  <a:off x="10699059" y="2402677"/>
                  <a:ext cx="302711" cy="27699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17ABC23F-ECE6-4FB1-A751-705A9BF697AE}"/>
                    </a:ext>
                  </a:extLst>
                </p:cNvPr>
                <p:cNvSpPr/>
                <p:nvPr/>
              </p:nvSpPr>
              <p:spPr>
                <a:xfrm>
                  <a:off x="7786576" y="4438206"/>
                  <a:ext cx="329064"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l-GR" sz="1200" i="1" dirty="0" smtClean="0">
                            <a:latin typeface="Cambria Math" panose="02040503050406030204" pitchFamily="18" charset="0"/>
                            <a:ea typeface="Cambria Math" panose="02040503050406030204" pitchFamily="18" charset="0"/>
                          </a:rPr>
                          <m:t>𝜙</m:t>
                        </m:r>
                      </m:oMath>
                    </m:oMathPara>
                  </a14:m>
                  <a:endParaRPr lang="en-US" dirty="0"/>
                </a:p>
              </p:txBody>
            </p:sp>
          </mc:Choice>
          <mc:Fallback xmlns="">
            <p:sp>
              <p:nvSpPr>
                <p:cNvPr id="15" name="Rectangle 14">
                  <a:extLst>
                    <a:ext uri="{FF2B5EF4-FFF2-40B4-BE49-F238E27FC236}">
                      <a16:creationId xmlns:a16="http://schemas.microsoft.com/office/drawing/2014/main" id="{17ABC23F-ECE6-4FB1-A751-705A9BF697AE}"/>
                    </a:ext>
                  </a:extLst>
                </p:cNvPr>
                <p:cNvSpPr>
                  <a:spLocks noRot="1" noChangeAspect="1" noMove="1" noResize="1" noEditPoints="1" noAdjustHandles="1" noChangeArrowheads="1" noChangeShapeType="1" noTextEdit="1"/>
                </p:cNvSpPr>
                <p:nvPr/>
              </p:nvSpPr>
              <p:spPr>
                <a:xfrm>
                  <a:off x="7786576" y="4438206"/>
                  <a:ext cx="329064" cy="276999"/>
                </a:xfrm>
                <a:prstGeom prst="rect">
                  <a:avLst/>
                </a:prstGeom>
                <a:blipFill>
                  <a:blip r:embed="rId7"/>
                  <a:stretch>
                    <a:fillRect b="-4444"/>
                  </a:stretch>
                </a:blipFill>
              </p:spPr>
              <p:txBody>
                <a:bodyPr/>
                <a:lstStyle/>
                <a:p>
                  <a:r>
                    <a:rPr lang="en-US">
                      <a:noFill/>
                    </a:rPr>
                    <a:t> </a:t>
                  </a:r>
                </a:p>
              </p:txBody>
            </p:sp>
          </mc:Fallback>
        </mc:AlternateContent>
      </p:grpSp>
      <p:pic>
        <p:nvPicPr>
          <p:cNvPr id="18" name="Picture 17">
            <a:extLst>
              <a:ext uri="{FF2B5EF4-FFF2-40B4-BE49-F238E27FC236}">
                <a16:creationId xmlns:a16="http://schemas.microsoft.com/office/drawing/2014/main" id="{5EE44FAD-2E16-4804-A7D3-A00040326C16}"/>
              </a:ext>
            </a:extLst>
          </p:cNvPr>
          <p:cNvPicPr>
            <a:picLocks noChangeAspect="1"/>
          </p:cNvPicPr>
          <p:nvPr/>
        </p:nvPicPr>
        <p:blipFill>
          <a:blip r:embed="rId8"/>
          <a:stretch>
            <a:fillRect/>
          </a:stretch>
        </p:blipFill>
        <p:spPr>
          <a:xfrm>
            <a:off x="2595562" y="2258737"/>
            <a:ext cx="1497981" cy="590114"/>
          </a:xfrm>
          <a:prstGeom prst="rect">
            <a:avLst/>
          </a:prstGeom>
        </p:spPr>
      </p:pic>
      <p:pic>
        <p:nvPicPr>
          <p:cNvPr id="19" name="Picture 18">
            <a:extLst>
              <a:ext uri="{FF2B5EF4-FFF2-40B4-BE49-F238E27FC236}">
                <a16:creationId xmlns:a16="http://schemas.microsoft.com/office/drawing/2014/main" id="{A7DFF23A-772E-425A-ACD6-9422DC9D39F3}"/>
              </a:ext>
            </a:extLst>
          </p:cNvPr>
          <p:cNvPicPr>
            <a:picLocks noChangeAspect="1"/>
          </p:cNvPicPr>
          <p:nvPr/>
        </p:nvPicPr>
        <p:blipFill>
          <a:blip r:embed="rId9"/>
          <a:stretch>
            <a:fillRect/>
          </a:stretch>
        </p:blipFill>
        <p:spPr>
          <a:xfrm>
            <a:off x="2434914" y="3267869"/>
            <a:ext cx="1819275" cy="733425"/>
          </a:xfrm>
          <a:prstGeom prst="rect">
            <a:avLst/>
          </a:prstGeom>
        </p:spPr>
      </p:pic>
      <p:pic>
        <p:nvPicPr>
          <p:cNvPr id="20" name="Picture 19">
            <a:extLst>
              <a:ext uri="{FF2B5EF4-FFF2-40B4-BE49-F238E27FC236}">
                <a16:creationId xmlns:a16="http://schemas.microsoft.com/office/drawing/2014/main" id="{4F231275-A64F-48F7-A3B8-989B33C8E530}"/>
              </a:ext>
            </a:extLst>
          </p:cNvPr>
          <p:cNvPicPr>
            <a:picLocks noChangeAspect="1"/>
          </p:cNvPicPr>
          <p:nvPr/>
        </p:nvPicPr>
        <p:blipFill>
          <a:blip r:embed="rId10"/>
          <a:stretch>
            <a:fillRect/>
          </a:stretch>
        </p:blipFill>
        <p:spPr>
          <a:xfrm>
            <a:off x="1919287" y="4080893"/>
            <a:ext cx="3171825" cy="1114425"/>
          </a:xfrm>
          <a:prstGeom prst="rect">
            <a:avLst/>
          </a:prstGeom>
        </p:spPr>
      </p:pic>
    </p:spTree>
    <p:extLst>
      <p:ext uri="{BB962C8B-B14F-4D97-AF65-F5344CB8AC3E}">
        <p14:creationId xmlns:p14="http://schemas.microsoft.com/office/powerpoint/2010/main" val="38213658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3455</TotalTime>
  <Words>2304</Words>
  <Application>Microsoft Office PowerPoint</Application>
  <PresentationFormat>Widescreen</PresentationFormat>
  <Paragraphs>365</Paragraphs>
  <Slides>48</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Calibri</vt:lpstr>
      <vt:lpstr>Calibri Light</vt:lpstr>
      <vt:lpstr>Cambria Math</vt:lpstr>
      <vt:lpstr>CMR12</vt:lpstr>
      <vt:lpstr>Times New Roman</vt:lpstr>
      <vt:lpstr>Office Theme</vt:lpstr>
      <vt:lpstr>Web-based Mixed Synthesis of Planar Four-bar Mechanisms</vt:lpstr>
      <vt:lpstr>Motivation</vt:lpstr>
      <vt:lpstr>Original Contributions</vt:lpstr>
      <vt:lpstr>Fourier based Path Synthesis</vt:lpstr>
      <vt:lpstr>Review: Fourier based Path Synthesis</vt:lpstr>
      <vt:lpstr>Review: Fourier based Path Synthesis</vt:lpstr>
      <vt:lpstr>Review: Fourier based Path Synthesis</vt:lpstr>
      <vt:lpstr>Review: Fourier based Path Synthesis</vt:lpstr>
      <vt:lpstr>Review: Fourier based Path Synthesis</vt:lpstr>
      <vt:lpstr>Review: Fourier based Path Synthesis</vt:lpstr>
      <vt:lpstr>Review: Fourier based Path Synthesis</vt:lpstr>
      <vt:lpstr>Optimal Fourier Curve fitting</vt:lpstr>
      <vt:lpstr>Optimal Fourier Curve fitting</vt:lpstr>
      <vt:lpstr>Optimal Fourier Curve fitting</vt:lpstr>
      <vt:lpstr>Optimal Fourier Curve fitting</vt:lpstr>
      <vt:lpstr>Optimal Fourier Curve fitting</vt:lpstr>
      <vt:lpstr>Optimal Fourier Curve fitting</vt:lpstr>
      <vt:lpstr>Optimal Fourier Curve fitting</vt:lpstr>
      <vt:lpstr>Optimal Fourier Curve fitting- Velocity constraints</vt:lpstr>
      <vt:lpstr>Optimal Fourier Curve fitting</vt:lpstr>
      <vt:lpstr>Frenet Frame based Path Synthesis</vt:lpstr>
      <vt:lpstr>Frenet Frame based Path Synthesis</vt:lpstr>
      <vt:lpstr>Review: Kinematic mapping based Motion Synthesis</vt:lpstr>
      <vt:lpstr>Frenet Frame based Path Synthesis</vt:lpstr>
      <vt:lpstr>Frenet Frame based Path Synthesis</vt:lpstr>
      <vt:lpstr>Mixed Synthesis</vt:lpstr>
      <vt:lpstr>Motivation</vt:lpstr>
      <vt:lpstr>Review: Fourier based Motion Synthesis</vt:lpstr>
      <vt:lpstr>Mixed Synthesis</vt:lpstr>
      <vt:lpstr>Mixed Synthesis</vt:lpstr>
      <vt:lpstr>Mixed Synthesis</vt:lpstr>
      <vt:lpstr>Mixed Synthesis</vt:lpstr>
      <vt:lpstr>Mixed Synthesis</vt:lpstr>
      <vt:lpstr>Single Degree-of-freedom Coupled Serial Chain Mechanisms</vt:lpstr>
      <vt:lpstr>Single Degree-of-freedom Coupled Serial Chain (SDCSC)</vt:lpstr>
      <vt:lpstr>Path Synthesis of SDCSC</vt:lpstr>
      <vt:lpstr>Optimal Synthesis of SDCSC</vt:lpstr>
      <vt:lpstr>MotionGen2.0</vt:lpstr>
      <vt:lpstr>Functionality</vt:lpstr>
      <vt:lpstr>Competing Softwares</vt:lpstr>
      <vt:lpstr>Guiding Principles</vt:lpstr>
      <vt:lpstr>Back-end Architecture</vt:lpstr>
      <vt:lpstr>Back-end technologies</vt:lpstr>
      <vt:lpstr>Back-end Algorithms</vt:lpstr>
      <vt:lpstr>Front-end technologies</vt:lpstr>
      <vt:lpstr>Conclusion</vt:lpstr>
      <vt:lpstr>Future Work</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Web-based Mixed Synthesis of Planar Four-bar Mechanisms</dc:title>
  <dc:creator>Shashank Sharma</dc:creator>
  <cp:lastModifiedBy>Shashank Sharma</cp:lastModifiedBy>
  <cp:revision>167</cp:revision>
  <dcterms:created xsi:type="dcterms:W3CDTF">2018-01-08T12:35:59Z</dcterms:created>
  <dcterms:modified xsi:type="dcterms:W3CDTF">2018-01-16T11:03:38Z</dcterms:modified>
</cp:coreProperties>
</file>