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notesSlides/notesSlide8.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9.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notesSlides/notesSlide18.xml" ContentType="application/vnd.openxmlformats-officedocument.presentationml.notesSlide+xml"/>
  <Override PartName="/ppt/tags/tag21.xml" ContentType="application/vnd.openxmlformats-officedocument.presentationml.tags+xml"/>
  <Override PartName="/ppt/notesSlides/notesSlide19.xml" ContentType="application/vnd.openxmlformats-officedocument.presentationml.notesSlide+xml"/>
  <Override PartName="/ppt/tags/tag22.xml" ContentType="application/vnd.openxmlformats-officedocument.presentationml.tags+xml"/>
  <Override PartName="/ppt/notesSlides/notesSlide20.xml" ContentType="application/vnd.openxmlformats-officedocument.presentationml.notesSlide+xml"/>
  <Override PartName="/ppt/tags/tag23.xml" ContentType="application/vnd.openxmlformats-officedocument.presentationml.tags+xml"/>
  <Override PartName="/ppt/notesSlides/notesSlide21.xml" ContentType="application/vnd.openxmlformats-officedocument.presentationml.notesSlide+xml"/>
  <Override PartName="/ppt/tags/tag24.xml" ContentType="application/vnd.openxmlformats-officedocument.presentationml.tag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3"/>
  </p:notesMasterIdLst>
  <p:sldIdLst>
    <p:sldId id="268" r:id="rId2"/>
    <p:sldId id="319" r:id="rId3"/>
    <p:sldId id="271" r:id="rId4"/>
    <p:sldId id="270" r:id="rId5"/>
    <p:sldId id="273" r:id="rId6"/>
    <p:sldId id="274" r:id="rId7"/>
    <p:sldId id="320" r:id="rId8"/>
    <p:sldId id="272" r:id="rId9"/>
    <p:sldId id="321" r:id="rId10"/>
    <p:sldId id="322" r:id="rId11"/>
    <p:sldId id="325" r:id="rId12"/>
    <p:sldId id="329" r:id="rId13"/>
    <p:sldId id="326" r:id="rId14"/>
    <p:sldId id="327" r:id="rId15"/>
    <p:sldId id="328" r:id="rId16"/>
    <p:sldId id="330" r:id="rId17"/>
    <p:sldId id="332" r:id="rId18"/>
    <p:sldId id="333" r:id="rId19"/>
    <p:sldId id="334" r:id="rId20"/>
    <p:sldId id="335" r:id="rId21"/>
    <p:sldId id="336" r:id="rId22"/>
    <p:sldId id="339" r:id="rId23"/>
    <p:sldId id="261" r:id="rId24"/>
    <p:sldId id="337" r:id="rId25"/>
    <p:sldId id="341" r:id="rId26"/>
    <p:sldId id="340" r:id="rId27"/>
    <p:sldId id="342" r:id="rId28"/>
    <p:sldId id="343" r:id="rId29"/>
    <p:sldId id="344" r:id="rId30"/>
    <p:sldId id="259" r:id="rId31"/>
    <p:sldId id="351" r:id="rId32"/>
    <p:sldId id="352" r:id="rId33"/>
    <p:sldId id="350" r:id="rId34"/>
    <p:sldId id="346" r:id="rId35"/>
    <p:sldId id="347" r:id="rId36"/>
    <p:sldId id="353" r:id="rId37"/>
    <p:sldId id="349" r:id="rId38"/>
    <p:sldId id="276" r:id="rId39"/>
    <p:sldId id="260" r:id="rId40"/>
    <p:sldId id="279" r:id="rId41"/>
    <p:sldId id="280" r:id="rId42"/>
    <p:sldId id="258" r:id="rId43"/>
    <p:sldId id="275" r:id="rId44"/>
    <p:sldId id="262" r:id="rId45"/>
    <p:sldId id="281" r:id="rId46"/>
    <p:sldId id="263" r:id="rId47"/>
    <p:sldId id="267" r:id="rId48"/>
    <p:sldId id="264" r:id="rId49"/>
    <p:sldId id="265" r:id="rId50"/>
    <p:sldId id="282" r:id="rId51"/>
    <p:sldId id="269" r:id="rId52"/>
    <p:sldId id="284" r:id="rId53"/>
    <p:sldId id="285" r:id="rId54"/>
    <p:sldId id="257" r:id="rId55"/>
    <p:sldId id="286" r:id="rId56"/>
    <p:sldId id="289" r:id="rId57"/>
    <p:sldId id="291" r:id="rId58"/>
    <p:sldId id="292" r:id="rId59"/>
    <p:sldId id="293" r:id="rId60"/>
    <p:sldId id="294" r:id="rId61"/>
    <p:sldId id="288" r:id="rId62"/>
    <p:sldId id="296" r:id="rId63"/>
    <p:sldId id="303" r:id="rId64"/>
    <p:sldId id="297" r:id="rId65"/>
    <p:sldId id="266" r:id="rId66"/>
    <p:sldId id="298" r:id="rId67"/>
    <p:sldId id="299" r:id="rId68"/>
    <p:sldId id="301" r:id="rId69"/>
    <p:sldId id="313" r:id="rId70"/>
    <p:sldId id="354" r:id="rId71"/>
    <p:sldId id="355" r:id="rId7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B6FA840A-6361-416E-B407-C2A1F86FADCF}">
          <p14:sldIdLst>
            <p14:sldId id="268"/>
            <p14:sldId id="319"/>
            <p14:sldId id="271"/>
            <p14:sldId id="270"/>
            <p14:sldId id="273"/>
            <p14:sldId id="274"/>
            <p14:sldId id="320"/>
            <p14:sldId id="272"/>
            <p14:sldId id="321"/>
            <p14:sldId id="322"/>
          </p14:sldIdLst>
        </p14:section>
        <p14:section name="Spatial Alt-Burmester" id="{79F98E6E-089C-442E-B9EF-35CE68EF4D69}">
          <p14:sldIdLst>
            <p14:sldId id="325"/>
            <p14:sldId id="329"/>
            <p14:sldId id="326"/>
            <p14:sldId id="327"/>
            <p14:sldId id="328"/>
            <p14:sldId id="330"/>
            <p14:sldId id="332"/>
            <p14:sldId id="333"/>
            <p14:sldId id="334"/>
            <p14:sldId id="335"/>
            <p14:sldId id="336"/>
            <p14:sldId id="339"/>
            <p14:sldId id="261"/>
            <p14:sldId id="337"/>
            <p14:sldId id="341"/>
          </p14:sldIdLst>
        </p14:section>
        <p14:section name="Unified Motion Synthesis" id="{19F788D0-4384-4D60-839A-51DC4250A0B1}">
          <p14:sldIdLst>
            <p14:sldId id="340"/>
            <p14:sldId id="342"/>
            <p14:sldId id="343"/>
            <p14:sldId id="344"/>
            <p14:sldId id="259"/>
            <p14:sldId id="351"/>
            <p14:sldId id="352"/>
            <p14:sldId id="350"/>
            <p14:sldId id="346"/>
            <p14:sldId id="347"/>
            <p14:sldId id="353"/>
            <p14:sldId id="349"/>
          </p14:sldIdLst>
        </p14:section>
        <p14:section name="Planar Alt-Burmester" id="{E64C9A31-9BD8-45B8-A0C7-309C74822E59}">
          <p14:sldIdLst>
            <p14:sldId id="276"/>
            <p14:sldId id="260"/>
            <p14:sldId id="279"/>
            <p14:sldId id="280"/>
            <p14:sldId id="258"/>
            <p14:sldId id="275"/>
            <p14:sldId id="262"/>
            <p14:sldId id="281"/>
            <p14:sldId id="263"/>
            <p14:sldId id="267"/>
            <p14:sldId id="264"/>
            <p14:sldId id="265"/>
            <p14:sldId id="282"/>
            <p14:sldId id="269"/>
          </p14:sldIdLst>
        </p14:section>
        <p14:section name="Planar Path Synthesis" id="{D444DB23-A8D6-4EDC-9F32-94D9A4D54A86}">
          <p14:sldIdLst>
            <p14:sldId id="284"/>
            <p14:sldId id="285"/>
            <p14:sldId id="257"/>
            <p14:sldId id="286"/>
            <p14:sldId id="289"/>
            <p14:sldId id="291"/>
            <p14:sldId id="292"/>
            <p14:sldId id="293"/>
            <p14:sldId id="294"/>
            <p14:sldId id="288"/>
          </p14:sldIdLst>
        </p14:section>
        <p14:section name="Unified Simulation" id="{81E4400C-CC5F-4FBC-B0C0-F5C2CA5E581F}">
          <p14:sldIdLst>
            <p14:sldId id="296"/>
            <p14:sldId id="303"/>
            <p14:sldId id="297"/>
            <p14:sldId id="266"/>
            <p14:sldId id="298"/>
            <p14:sldId id="299"/>
            <p14:sldId id="301"/>
            <p14:sldId id="313"/>
            <p14:sldId id="354"/>
            <p14:sldId id="355"/>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472C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2350" autoAdjust="0"/>
  </p:normalViewPr>
  <p:slideViewPr>
    <p:cSldViewPr snapToGrid="0">
      <p:cViewPr varScale="1">
        <p:scale>
          <a:sx n="110" d="100"/>
          <a:sy n="110" d="100"/>
        </p:scale>
        <p:origin x="594"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B44250E-4EFA-403A-A656-8192F09B28CC}" type="datetimeFigureOut">
              <a:rPr lang="en-US" smtClean="0"/>
              <a:t>7/28/2020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2A63656-3EAA-48BD-A533-A4BDFB5F8CB7}" type="slidenum">
              <a:rPr lang="en-US" smtClean="0"/>
              <a:t>‹#›</a:t>
            </a:fld>
            <a:endParaRPr lang="en-US"/>
          </a:p>
        </p:txBody>
      </p:sp>
    </p:spTree>
    <p:extLst>
      <p:ext uri="{BB962C8B-B14F-4D97-AF65-F5344CB8AC3E}">
        <p14:creationId xmlns:p14="http://schemas.microsoft.com/office/powerpoint/2010/main" val="3308339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2A63656-3EAA-48BD-A533-A4BDFB5F8CB7}" type="slidenum">
              <a:rPr lang="en-US" smtClean="0"/>
              <a:t>6</a:t>
            </a:fld>
            <a:endParaRPr lang="en-US"/>
          </a:p>
        </p:txBody>
      </p:sp>
    </p:spTree>
    <p:extLst>
      <p:ext uri="{BB962C8B-B14F-4D97-AF65-F5344CB8AC3E}">
        <p14:creationId xmlns:p14="http://schemas.microsoft.com/office/powerpoint/2010/main" val="7255455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coupler orientation is the sum of fixed link angle, coupler ang and the angle at which moving frame is fixed. This equation can be used to relate the Coupler angle FDs to coupler orientation FDs. Now, an explicit relationship can be found out by eliminating the coupler angle FDs from the path and orientation equations and simplifying it algebraically. The equation is dependent on three constants z1,z2 and z3 which are called Mixed synthesis parameters or MSP.</a:t>
            </a:r>
          </a:p>
        </p:txBody>
      </p:sp>
      <p:sp>
        <p:nvSpPr>
          <p:cNvPr id="4" name="Slide Number Placeholder 3"/>
          <p:cNvSpPr>
            <a:spLocks noGrp="1"/>
          </p:cNvSpPr>
          <p:nvPr>
            <p:ph type="sldNum" sz="quarter" idx="10"/>
          </p:nvPr>
        </p:nvSpPr>
        <p:spPr/>
        <p:txBody>
          <a:bodyPr/>
          <a:lstStyle/>
          <a:p>
            <a:fld id="{571354A0-B677-4548-815F-E933BA7D7327}" type="slidenum">
              <a:rPr lang="en-US" smtClean="0"/>
              <a:t>43</a:t>
            </a:fld>
            <a:endParaRPr lang="en-US"/>
          </a:p>
        </p:txBody>
      </p:sp>
    </p:spTree>
    <p:extLst>
      <p:ext uri="{BB962C8B-B14F-4D97-AF65-F5344CB8AC3E}">
        <p14:creationId xmlns:p14="http://schemas.microsoft.com/office/powerpoint/2010/main" val="23362030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relationship can be written as a system of equation to find the unknown MSPs using known pose orientations. &gt;,=,&lt; 3 poses lead to different cases.</a:t>
            </a:r>
          </a:p>
        </p:txBody>
      </p:sp>
      <p:sp>
        <p:nvSpPr>
          <p:cNvPr id="4" name="Slide Number Placeholder 3"/>
          <p:cNvSpPr>
            <a:spLocks noGrp="1"/>
          </p:cNvSpPr>
          <p:nvPr>
            <p:ph type="sldNum" sz="quarter" idx="10"/>
          </p:nvPr>
        </p:nvSpPr>
        <p:spPr/>
        <p:txBody>
          <a:bodyPr/>
          <a:lstStyle/>
          <a:p>
            <a:fld id="{571354A0-B677-4548-815F-E933BA7D7327}" type="slidenum">
              <a:rPr lang="en-US" smtClean="0"/>
              <a:t>44</a:t>
            </a:fld>
            <a:endParaRPr lang="en-US"/>
          </a:p>
        </p:txBody>
      </p:sp>
    </p:spTree>
    <p:extLst>
      <p:ext uri="{BB962C8B-B14F-4D97-AF65-F5344CB8AC3E}">
        <p14:creationId xmlns:p14="http://schemas.microsoft.com/office/powerpoint/2010/main" val="42175410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 we have calculated the MSPs based on specified orientation and task path, we can generate the missing orientations using the same relationship. This results in an </a:t>
            </a:r>
            <a:r>
              <a:rPr lang="en-US" dirty="0" err="1"/>
              <a:t>m+n</a:t>
            </a:r>
            <a:r>
              <a:rPr lang="en-US" dirty="0"/>
              <a:t> pose problem.</a:t>
            </a:r>
          </a:p>
        </p:txBody>
      </p:sp>
      <p:sp>
        <p:nvSpPr>
          <p:cNvPr id="4" name="Slide Number Placeholder 3"/>
          <p:cNvSpPr>
            <a:spLocks noGrp="1"/>
          </p:cNvSpPr>
          <p:nvPr>
            <p:ph type="sldNum" sz="quarter" idx="10"/>
          </p:nvPr>
        </p:nvSpPr>
        <p:spPr/>
        <p:txBody>
          <a:bodyPr/>
          <a:lstStyle/>
          <a:p>
            <a:fld id="{571354A0-B677-4548-815F-E933BA7D7327}" type="slidenum">
              <a:rPr lang="en-US" smtClean="0"/>
              <a:t>45</a:t>
            </a:fld>
            <a:endParaRPr lang="en-US"/>
          </a:p>
        </p:txBody>
      </p:sp>
    </p:spTree>
    <p:extLst>
      <p:ext uri="{BB962C8B-B14F-4D97-AF65-F5344CB8AC3E}">
        <p14:creationId xmlns:p14="http://schemas.microsoft.com/office/powerpoint/2010/main" val="625586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Since the problem is now of Motion synthesis, we use algebraic fitting based algorithm. It enables simultaneous type and dimensional synthesis and efficient computation.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The G-manifold can represent dyadic constraints for dyads involving both R or P joints.</a:t>
            </a:r>
          </a:p>
        </p:txBody>
      </p:sp>
      <p:sp>
        <p:nvSpPr>
          <p:cNvPr id="4" name="Slide Number Placeholder 3"/>
          <p:cNvSpPr>
            <a:spLocks noGrp="1"/>
          </p:cNvSpPr>
          <p:nvPr>
            <p:ph type="sldNum" sz="quarter" idx="10"/>
          </p:nvPr>
        </p:nvSpPr>
        <p:spPr/>
        <p:txBody>
          <a:bodyPr/>
          <a:lstStyle/>
          <a:p>
            <a:fld id="{571354A0-B677-4548-815F-E933BA7D7327}" type="slidenum">
              <a:rPr lang="en-US" smtClean="0"/>
              <a:t>46</a:t>
            </a:fld>
            <a:endParaRPr lang="en-US"/>
          </a:p>
        </p:txBody>
      </p:sp>
    </p:spTree>
    <p:extLst>
      <p:ext uri="{BB962C8B-B14F-4D97-AF65-F5344CB8AC3E}">
        <p14:creationId xmlns:p14="http://schemas.microsoft.com/office/powerpoint/2010/main" val="21150004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a:rPr lang="en-US" sz="1200" dirty="0" smtClean="0">
                        <a:latin typeface="Cambria Math" panose="02040503050406030204" pitchFamily="18" charset="0"/>
                      </a:rPr>
                      <m:t>[</m:t>
                    </m:r>
                    <m:r>
                      <a:rPr lang="en-US" sz="1200" i="1" dirty="0">
                        <a:latin typeface="Cambria Math" panose="02040503050406030204" pitchFamily="18" charset="0"/>
                      </a:rPr>
                      <m:t>𝐴</m:t>
                    </m:r>
                    <m:r>
                      <a:rPr lang="en-US" sz="1200" i="1" dirty="0">
                        <a:latin typeface="Cambria Math" panose="02040503050406030204" pitchFamily="18" charset="0"/>
                      </a:rPr>
                      <m:t>]</m:t>
                    </m:r>
                  </m:oMath>
                </a14:m>
                <a:r>
                  <a:rPr lang="en-US" sz="1200" dirty="0"/>
                  <a:t> is the G-manifold coefficient matrix. </a:t>
                </a:r>
                <a14:m>
                  <m:oMath xmlns:m="http://schemas.openxmlformats.org/officeDocument/2006/math">
                    <m:r>
                      <a:rPr lang="en-US" sz="1200" b="1" i="1">
                        <a:latin typeface="Cambria Math" panose="02040503050406030204" pitchFamily="18" charset="0"/>
                      </a:rPr>
                      <m:t>𝒒</m:t>
                    </m:r>
                  </m:oMath>
                </a14:m>
                <a:r>
                  <a:rPr lang="en-US" sz="1200" dirty="0"/>
                  <a:t> is the column vector of homogenous coefficients.</a:t>
                </a:r>
              </a:p>
              <a:p>
                <a:endParaRPr lang="en-US" dirty="0"/>
              </a:p>
              <a:p>
                <a:r>
                  <a:rPr lang="en-US" dirty="0"/>
                  <a:t>Finally, we can generate the four- bar mechanism. Let us combine all the pieces and see how the algorithm deals with generalized m-pose n-path mixed synthesis problem.</a:t>
                </a:r>
              </a:p>
            </p:txBody>
          </p:sp>
        </mc:Choice>
        <mc:Fallback xmlns="">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i="0" dirty="0">
                    <a:latin typeface="Cambria Math" panose="02040503050406030204" pitchFamily="18" charset="0"/>
                  </a:rPr>
                  <a:t>[𝐴]</a:t>
                </a:r>
                <a:r>
                  <a:rPr lang="en-US" sz="1200" dirty="0"/>
                  <a:t> is the G-manifold coefficient matrix. </a:t>
                </a:r>
                <a:r>
                  <a:rPr lang="en-US" sz="1200" b="1" i="0">
                    <a:latin typeface="Cambria Math" panose="02040503050406030204" pitchFamily="18" charset="0"/>
                  </a:rPr>
                  <a:t>𝒒</a:t>
                </a:r>
                <a:r>
                  <a:rPr lang="en-US" sz="1200" dirty="0"/>
                  <a:t> is the column vector of homogenous coefficients.</a:t>
                </a:r>
              </a:p>
              <a:p>
                <a:endParaRPr lang="en-US" dirty="0"/>
              </a:p>
              <a:p>
                <a:r>
                  <a:rPr lang="en-US" dirty="0"/>
                  <a:t>Finally, we can generate the four- bar mechanism. Let us combine all the pieces and see how the algorithm deals with generalized m-pose n-path mixed synthesis problem.</a:t>
                </a:r>
              </a:p>
            </p:txBody>
          </p:sp>
        </mc:Fallback>
      </mc:AlternateContent>
      <p:sp>
        <p:nvSpPr>
          <p:cNvPr id="4" name="Slide Number Placeholder 3"/>
          <p:cNvSpPr>
            <a:spLocks noGrp="1"/>
          </p:cNvSpPr>
          <p:nvPr>
            <p:ph type="sldNum" sz="quarter" idx="10"/>
          </p:nvPr>
        </p:nvSpPr>
        <p:spPr/>
        <p:txBody>
          <a:bodyPr/>
          <a:lstStyle/>
          <a:p>
            <a:fld id="{571354A0-B677-4548-815F-E933BA7D7327}" type="slidenum">
              <a:rPr lang="en-US" smtClean="0"/>
              <a:t>47</a:t>
            </a:fld>
            <a:endParaRPr lang="en-US"/>
          </a:p>
        </p:txBody>
      </p:sp>
    </p:spTree>
    <p:extLst>
      <p:ext uri="{BB962C8B-B14F-4D97-AF65-F5344CB8AC3E}">
        <p14:creationId xmlns:p14="http://schemas.microsoft.com/office/powerpoint/2010/main" val="283037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71354A0-B677-4548-815F-E933BA7D7327}" type="slidenum">
              <a:rPr lang="en-US" smtClean="0"/>
              <a:t>48</a:t>
            </a:fld>
            <a:endParaRPr lang="en-US"/>
          </a:p>
        </p:txBody>
      </p:sp>
    </p:spTree>
    <p:extLst>
      <p:ext uri="{BB962C8B-B14F-4D97-AF65-F5344CB8AC3E}">
        <p14:creationId xmlns:p14="http://schemas.microsoft.com/office/powerpoint/2010/main" val="14743905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The average path error measured by calculating the deviation of input points from final path using the Euclidean distance is 0.0694 units for the displayed configuration. The maximum angular deviation among all the given poses is for the pose 3 as 0.0736 rad.(4 degree)</a:t>
            </a:r>
            <a:endParaRPr lang="en-US" dirty="0"/>
          </a:p>
        </p:txBody>
      </p:sp>
      <p:sp>
        <p:nvSpPr>
          <p:cNvPr id="4" name="Slide Number Placeholder 3"/>
          <p:cNvSpPr>
            <a:spLocks noGrp="1"/>
          </p:cNvSpPr>
          <p:nvPr>
            <p:ph type="sldNum" sz="quarter" idx="10"/>
          </p:nvPr>
        </p:nvSpPr>
        <p:spPr/>
        <p:txBody>
          <a:bodyPr/>
          <a:lstStyle/>
          <a:p>
            <a:fld id="{571354A0-B677-4548-815F-E933BA7D7327}" type="slidenum">
              <a:rPr lang="en-US" smtClean="0"/>
              <a:t>49</a:t>
            </a:fld>
            <a:endParaRPr lang="en-US"/>
          </a:p>
        </p:txBody>
      </p:sp>
    </p:spTree>
    <p:extLst>
      <p:ext uri="{BB962C8B-B14F-4D97-AF65-F5344CB8AC3E}">
        <p14:creationId xmlns:p14="http://schemas.microsoft.com/office/powerpoint/2010/main" val="16891894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Average path error is 0.0226 units while the maximum angular deviation for poses is 0.0106 rad (.6 degree) for second pose.</a:t>
            </a:r>
            <a:endParaRPr lang="en-US" dirty="0"/>
          </a:p>
        </p:txBody>
      </p:sp>
      <p:sp>
        <p:nvSpPr>
          <p:cNvPr id="4" name="Slide Number Placeholder 3"/>
          <p:cNvSpPr>
            <a:spLocks noGrp="1"/>
          </p:cNvSpPr>
          <p:nvPr>
            <p:ph type="sldNum" sz="quarter" idx="10"/>
          </p:nvPr>
        </p:nvSpPr>
        <p:spPr/>
        <p:txBody>
          <a:bodyPr/>
          <a:lstStyle/>
          <a:p>
            <a:fld id="{571354A0-B677-4548-815F-E933BA7D7327}" type="slidenum">
              <a:rPr lang="en-US" smtClean="0"/>
              <a:t>50</a:t>
            </a:fld>
            <a:endParaRPr lang="en-US"/>
          </a:p>
        </p:txBody>
      </p:sp>
    </p:spTree>
    <p:extLst>
      <p:ext uri="{BB962C8B-B14F-4D97-AF65-F5344CB8AC3E}">
        <p14:creationId xmlns:p14="http://schemas.microsoft.com/office/powerpoint/2010/main" val="209780091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56FB426-60E9-4D3D-A4CB-49BD3F479B6D}" type="slidenum">
              <a:rPr lang="en-US" smtClean="0"/>
              <a:t>55</a:t>
            </a:fld>
            <a:endParaRPr lang="en-US"/>
          </a:p>
        </p:txBody>
      </p:sp>
    </p:spTree>
    <p:extLst>
      <p:ext uri="{BB962C8B-B14F-4D97-AF65-F5344CB8AC3E}">
        <p14:creationId xmlns:p14="http://schemas.microsoft.com/office/powerpoint/2010/main" val="323541566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cost metric is proposed to estimate the quality of a parametrization. It has three distinct parts. Minimizing the cost function yields optimal alpha and </a:t>
            </a:r>
            <a:r>
              <a:rPr lang="en-US" dirty="0" err="1"/>
              <a:t>tmax</a:t>
            </a:r>
            <a:r>
              <a:rPr lang="en-US" dirty="0"/>
              <a:t> to be used.</a:t>
            </a:r>
          </a:p>
        </p:txBody>
      </p:sp>
      <p:sp>
        <p:nvSpPr>
          <p:cNvPr id="4" name="Slide Number Placeholder 3"/>
          <p:cNvSpPr>
            <a:spLocks noGrp="1"/>
          </p:cNvSpPr>
          <p:nvPr>
            <p:ph type="sldNum" sz="quarter" idx="10"/>
          </p:nvPr>
        </p:nvSpPr>
        <p:spPr/>
        <p:txBody>
          <a:bodyPr/>
          <a:lstStyle/>
          <a:p>
            <a:fld id="{204ECC07-D40A-4FE3-BC24-D35D410EEF5B}" type="slidenum">
              <a:rPr lang="en-US" smtClean="0"/>
              <a:t>57</a:t>
            </a:fld>
            <a:endParaRPr lang="en-US"/>
          </a:p>
        </p:txBody>
      </p:sp>
    </p:spTree>
    <p:extLst>
      <p:ext uri="{BB962C8B-B14F-4D97-AF65-F5344CB8AC3E}">
        <p14:creationId xmlns:p14="http://schemas.microsoft.com/office/powerpoint/2010/main" val="25079634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2A63656-3EAA-48BD-A533-A4BDFB5F8CB7}" type="slidenum">
              <a:rPr lang="en-US" smtClean="0"/>
              <a:t>7</a:t>
            </a:fld>
            <a:endParaRPr lang="en-US"/>
          </a:p>
        </p:txBody>
      </p:sp>
    </p:spTree>
    <p:extLst>
      <p:ext uri="{BB962C8B-B14F-4D97-AF65-F5344CB8AC3E}">
        <p14:creationId xmlns:p14="http://schemas.microsoft.com/office/powerpoint/2010/main" val="36710392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First cost term represents normalized fitting cost  for the task curve. P2 Norm of the error for each path-point divided by number of points. Ensures accurate task curve.</a:t>
            </a:r>
          </a:p>
          <a:p>
            <a:r>
              <a:rPr lang="en-US" dirty="0"/>
              <a:t> </a:t>
            </a:r>
          </a:p>
        </p:txBody>
      </p:sp>
      <p:sp>
        <p:nvSpPr>
          <p:cNvPr id="4" name="Slide Number Placeholder 3"/>
          <p:cNvSpPr>
            <a:spLocks noGrp="1"/>
          </p:cNvSpPr>
          <p:nvPr>
            <p:ph type="sldNum" sz="quarter" idx="10"/>
          </p:nvPr>
        </p:nvSpPr>
        <p:spPr/>
        <p:txBody>
          <a:bodyPr/>
          <a:lstStyle/>
          <a:p>
            <a:fld id="{204ECC07-D40A-4FE3-BC24-D35D410EEF5B}" type="slidenum">
              <a:rPr lang="en-US" smtClean="0"/>
              <a:t>58</a:t>
            </a:fld>
            <a:endParaRPr lang="en-US"/>
          </a:p>
        </p:txBody>
      </p:sp>
    </p:spTree>
    <p:extLst>
      <p:ext uri="{BB962C8B-B14F-4D97-AF65-F5344CB8AC3E}">
        <p14:creationId xmlns:p14="http://schemas.microsoft.com/office/powerpoint/2010/main" val="302626381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Second cost term represents harmonic cost. Past studies on Harmonic content of four-bar have shown that the magnitude of higher order harmonic is </a:t>
            </a:r>
            <a:r>
              <a:rPr lang="en-US" dirty="0" err="1"/>
              <a:t>negledgible</a:t>
            </a:r>
            <a:r>
              <a:rPr lang="en-US" dirty="0"/>
              <a:t>. To find task curves which follow this inherent four-bar coupler curve property, a cost function is designed. It penalizes large magnitudes on higher order harmonics.</a:t>
            </a:r>
          </a:p>
        </p:txBody>
      </p:sp>
      <p:sp>
        <p:nvSpPr>
          <p:cNvPr id="4" name="Slide Number Placeholder 3"/>
          <p:cNvSpPr>
            <a:spLocks noGrp="1"/>
          </p:cNvSpPr>
          <p:nvPr>
            <p:ph type="sldNum" sz="quarter" idx="10"/>
          </p:nvPr>
        </p:nvSpPr>
        <p:spPr/>
        <p:txBody>
          <a:bodyPr/>
          <a:lstStyle/>
          <a:p>
            <a:fld id="{204ECC07-D40A-4FE3-BC24-D35D410EEF5B}" type="slidenum">
              <a:rPr lang="en-US" smtClean="0"/>
              <a:t>59</a:t>
            </a:fld>
            <a:endParaRPr lang="en-US"/>
          </a:p>
        </p:txBody>
      </p:sp>
    </p:spTree>
    <p:extLst>
      <p:ext uri="{BB962C8B-B14F-4D97-AF65-F5344CB8AC3E}">
        <p14:creationId xmlns:p14="http://schemas.microsoft.com/office/powerpoint/2010/main" val="38141850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Large coupler speed changes can lead to large induced forces on the links. This could compromise their rigidity and render the kinematic analysis useless.</a:t>
            </a:r>
          </a:p>
          <a:p>
            <a:r>
              <a:rPr lang="en-US" sz="1200" b="0" i="0" u="none" strike="noStrike" kern="1200" baseline="0" dirty="0">
                <a:solidFill>
                  <a:schemeClr val="tx1"/>
                </a:solidFill>
                <a:latin typeface="+mn-lt"/>
                <a:ea typeface="+mn-ea"/>
                <a:cs typeface="+mn-cs"/>
              </a:rPr>
              <a:t>In contrast, a uniform speed motion of the coupler can also be undesirable in instances like a quick-return mechanism. </a:t>
            </a:r>
          </a:p>
          <a:p>
            <a:r>
              <a:rPr lang="en-US" sz="1200" b="0" i="0" u="none" strike="noStrike" kern="1200" baseline="0" dirty="0">
                <a:solidFill>
                  <a:schemeClr val="tx1"/>
                </a:solidFill>
                <a:latin typeface="+mn-lt"/>
                <a:ea typeface="+mn-ea"/>
                <a:cs typeface="+mn-cs"/>
              </a:rPr>
              <a:t>Thus, enforcing a speed based criteria over the task curve gives users more control in design.</a:t>
            </a:r>
          </a:p>
          <a:p>
            <a:r>
              <a:rPr lang="en-US" sz="1200" b="0" i="0" u="none" strike="noStrike" kern="1200" baseline="0" dirty="0">
                <a:solidFill>
                  <a:schemeClr val="tx1"/>
                </a:solidFill>
                <a:latin typeface="+mn-lt"/>
                <a:ea typeface="+mn-ea"/>
                <a:cs typeface="+mn-cs"/>
              </a:rPr>
              <a:t>We use Speed ratio based penalty function to enforce the speed criteria.</a:t>
            </a:r>
            <a:endParaRPr lang="en-US" dirty="0"/>
          </a:p>
        </p:txBody>
      </p:sp>
      <p:sp>
        <p:nvSpPr>
          <p:cNvPr id="4" name="Slide Number Placeholder 3"/>
          <p:cNvSpPr>
            <a:spLocks noGrp="1"/>
          </p:cNvSpPr>
          <p:nvPr>
            <p:ph type="sldNum" sz="quarter" idx="10"/>
          </p:nvPr>
        </p:nvSpPr>
        <p:spPr/>
        <p:txBody>
          <a:bodyPr/>
          <a:lstStyle/>
          <a:p>
            <a:fld id="{204ECC07-D40A-4FE3-BC24-D35D410EEF5B}" type="slidenum">
              <a:rPr lang="en-US" smtClean="0"/>
              <a:t>60</a:t>
            </a:fld>
            <a:endParaRPr lang="en-US"/>
          </a:p>
        </p:txBody>
      </p:sp>
    </p:spTree>
    <p:extLst>
      <p:ext uri="{BB962C8B-B14F-4D97-AF65-F5344CB8AC3E}">
        <p14:creationId xmlns:p14="http://schemas.microsoft.com/office/powerpoint/2010/main" val="14150689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56FB426-60E9-4D3D-A4CB-49BD3F479B6D}" type="slidenum">
              <a:rPr lang="en-US" smtClean="0"/>
              <a:t>61</a:t>
            </a:fld>
            <a:endParaRPr lang="en-US"/>
          </a:p>
        </p:txBody>
      </p:sp>
    </p:spTree>
    <p:extLst>
      <p:ext uri="{BB962C8B-B14F-4D97-AF65-F5344CB8AC3E}">
        <p14:creationId xmlns:p14="http://schemas.microsoft.com/office/powerpoint/2010/main" val="379635806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56FB426-60E9-4D3D-A4CB-49BD3F479B6D}" type="slidenum">
              <a:rPr lang="en-US" smtClean="0"/>
              <a:t>64</a:t>
            </a:fld>
            <a:endParaRPr lang="en-US"/>
          </a:p>
        </p:txBody>
      </p:sp>
    </p:spTree>
    <p:extLst>
      <p:ext uri="{BB962C8B-B14F-4D97-AF65-F5344CB8AC3E}">
        <p14:creationId xmlns:p14="http://schemas.microsoft.com/office/powerpoint/2010/main" val="19666485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2A63656-3EAA-48BD-A533-A4BDFB5F8CB7}" type="slidenum">
              <a:rPr lang="en-US" smtClean="0"/>
              <a:t>70</a:t>
            </a:fld>
            <a:endParaRPr lang="en-US"/>
          </a:p>
        </p:txBody>
      </p:sp>
    </p:spTree>
    <p:extLst>
      <p:ext uri="{BB962C8B-B14F-4D97-AF65-F5344CB8AC3E}">
        <p14:creationId xmlns:p14="http://schemas.microsoft.com/office/powerpoint/2010/main" val="13739618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2A63656-3EAA-48BD-A533-A4BDFB5F8CB7}" type="slidenum">
              <a:rPr lang="en-US" smtClean="0"/>
              <a:t>8</a:t>
            </a:fld>
            <a:endParaRPr lang="en-US"/>
          </a:p>
        </p:txBody>
      </p:sp>
    </p:spTree>
    <p:extLst>
      <p:ext uri="{BB962C8B-B14F-4D97-AF65-F5344CB8AC3E}">
        <p14:creationId xmlns:p14="http://schemas.microsoft.com/office/powerpoint/2010/main" val="1338712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E5D8C03-5047-4E38-8E5C-158847F27B52}" type="slidenum">
              <a:rPr lang="en-US" smtClean="0"/>
              <a:t>14</a:t>
            </a:fld>
            <a:endParaRPr lang="en-US"/>
          </a:p>
        </p:txBody>
      </p:sp>
    </p:spTree>
    <p:extLst>
      <p:ext uri="{BB962C8B-B14F-4D97-AF65-F5344CB8AC3E}">
        <p14:creationId xmlns:p14="http://schemas.microsoft.com/office/powerpoint/2010/main" val="38342275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Want the model to learn diverse paths.</a:t>
            </a:r>
          </a:p>
        </p:txBody>
      </p:sp>
      <p:sp>
        <p:nvSpPr>
          <p:cNvPr id="4" name="Slide Number Placeholder 3"/>
          <p:cNvSpPr>
            <a:spLocks noGrp="1"/>
          </p:cNvSpPr>
          <p:nvPr>
            <p:ph type="sldNum" sz="quarter" idx="5"/>
          </p:nvPr>
        </p:nvSpPr>
        <p:spPr/>
        <p:txBody>
          <a:bodyPr/>
          <a:lstStyle/>
          <a:p>
            <a:fld id="{3E5D8C03-5047-4E38-8E5C-158847F27B52}" type="slidenum">
              <a:rPr lang="en-US" smtClean="0"/>
              <a:t>21</a:t>
            </a:fld>
            <a:endParaRPr lang="en-US"/>
          </a:p>
        </p:txBody>
      </p:sp>
    </p:spTree>
    <p:extLst>
      <p:ext uri="{BB962C8B-B14F-4D97-AF65-F5344CB8AC3E}">
        <p14:creationId xmlns:p14="http://schemas.microsoft.com/office/powerpoint/2010/main" val="42760548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E5D8C03-5047-4E38-8E5C-158847F27B52}" type="slidenum">
              <a:rPr lang="en-US" smtClean="0"/>
              <a:t>23</a:t>
            </a:fld>
            <a:endParaRPr lang="en-US"/>
          </a:p>
        </p:txBody>
      </p:sp>
    </p:spTree>
    <p:extLst>
      <p:ext uri="{BB962C8B-B14F-4D97-AF65-F5344CB8AC3E}">
        <p14:creationId xmlns:p14="http://schemas.microsoft.com/office/powerpoint/2010/main" val="1162760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2A63656-3EAA-48BD-A533-A4BDFB5F8CB7}" type="slidenum">
              <a:rPr lang="en-US" smtClean="0"/>
              <a:t>39</a:t>
            </a:fld>
            <a:endParaRPr lang="en-US"/>
          </a:p>
        </p:txBody>
      </p:sp>
    </p:spTree>
    <p:extLst>
      <p:ext uri="{BB962C8B-B14F-4D97-AF65-F5344CB8AC3E}">
        <p14:creationId xmlns:p14="http://schemas.microsoft.com/office/powerpoint/2010/main" val="35351029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task curve is defined as a Fourier series as shown in the equation. It is characterized by its FDs Tk and the time interval </a:t>
            </a:r>
            <a:r>
              <a:rPr lang="en-US" dirty="0" err="1"/>
              <a:t>tmax</a:t>
            </a:r>
            <a:r>
              <a:rPr lang="en-US" dirty="0"/>
              <a:t>. </a:t>
            </a:r>
          </a:p>
          <a:p>
            <a:r>
              <a:rPr lang="en-US" dirty="0"/>
              <a:t>Tk and </a:t>
            </a:r>
            <a:r>
              <a:rPr lang="en-US" dirty="0" err="1"/>
              <a:t>tmax</a:t>
            </a:r>
            <a:r>
              <a:rPr lang="en-US" dirty="0"/>
              <a:t> are calculated by minimizing the fitting error function which represents the quality of fit of task curve to path points.</a:t>
            </a:r>
          </a:p>
          <a:p>
            <a:r>
              <a:rPr lang="en-US" dirty="0"/>
              <a:t>Once we have the task curve, we can move to the next step.</a:t>
            </a:r>
          </a:p>
        </p:txBody>
      </p:sp>
      <p:sp>
        <p:nvSpPr>
          <p:cNvPr id="4" name="Slide Number Placeholder 3"/>
          <p:cNvSpPr>
            <a:spLocks noGrp="1"/>
          </p:cNvSpPr>
          <p:nvPr>
            <p:ph type="sldNum" sz="quarter" idx="10"/>
          </p:nvPr>
        </p:nvSpPr>
        <p:spPr/>
        <p:txBody>
          <a:bodyPr/>
          <a:lstStyle/>
          <a:p>
            <a:fld id="{204ECC07-D40A-4FE3-BC24-D35D410EEF5B}" type="slidenum">
              <a:rPr lang="en-US" smtClean="0"/>
              <a:t>41</a:t>
            </a:fld>
            <a:endParaRPr lang="en-US"/>
          </a:p>
        </p:txBody>
      </p:sp>
    </p:spTree>
    <p:extLst>
      <p:ext uri="{BB962C8B-B14F-4D97-AF65-F5344CB8AC3E}">
        <p14:creationId xmlns:p14="http://schemas.microsoft.com/office/powerpoint/2010/main" val="15108207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find the missing orientations, we need a relationship between the task curve FDs and coupler point orientation since they are dependent on each other for a four-bar mechanism. To develop this relationship, we first represent the Coupler angle as a Fourier series. The Coupler angle FDs are directly related to the Coupler point FD using the following relationships which can be derived using the vector sum equation. </a:t>
            </a:r>
          </a:p>
        </p:txBody>
      </p:sp>
      <p:sp>
        <p:nvSpPr>
          <p:cNvPr id="4" name="Slide Number Placeholder 3"/>
          <p:cNvSpPr>
            <a:spLocks noGrp="1"/>
          </p:cNvSpPr>
          <p:nvPr>
            <p:ph type="sldNum" sz="quarter" idx="10"/>
          </p:nvPr>
        </p:nvSpPr>
        <p:spPr/>
        <p:txBody>
          <a:bodyPr/>
          <a:lstStyle/>
          <a:p>
            <a:fld id="{571354A0-B677-4548-815F-E933BA7D7327}" type="slidenum">
              <a:rPr lang="en-US" smtClean="0"/>
              <a:t>42</a:t>
            </a:fld>
            <a:endParaRPr lang="en-US"/>
          </a:p>
        </p:txBody>
      </p:sp>
    </p:spTree>
    <p:extLst>
      <p:ext uri="{BB962C8B-B14F-4D97-AF65-F5344CB8AC3E}">
        <p14:creationId xmlns:p14="http://schemas.microsoft.com/office/powerpoint/2010/main" val="37684089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53204F-CE76-48F6-89C8-FAC6F19A09A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C81F335-B738-47B7-A34F-0FC68540AA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6F3A25C-57D2-4319-AFA0-488CF9EF6F94}"/>
              </a:ext>
            </a:extLst>
          </p:cNvPr>
          <p:cNvSpPr>
            <a:spLocks noGrp="1"/>
          </p:cNvSpPr>
          <p:nvPr>
            <p:ph type="dt" sz="half" idx="10"/>
          </p:nvPr>
        </p:nvSpPr>
        <p:spPr/>
        <p:txBody>
          <a:bodyPr/>
          <a:lstStyle/>
          <a:p>
            <a:fld id="{D4EA8AB6-F9A5-4EA9-813E-3241922EDEC6}" type="datetimeFigureOut">
              <a:rPr lang="en-US" smtClean="0"/>
              <a:t>7/28/2020</a:t>
            </a:fld>
            <a:endParaRPr lang="en-US"/>
          </a:p>
        </p:txBody>
      </p:sp>
      <p:sp>
        <p:nvSpPr>
          <p:cNvPr id="5" name="Footer Placeholder 4">
            <a:extLst>
              <a:ext uri="{FF2B5EF4-FFF2-40B4-BE49-F238E27FC236}">
                <a16:creationId xmlns:a16="http://schemas.microsoft.com/office/drawing/2014/main" id="{B9CFD798-1FA5-4AF9-9729-91908252497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83FBAAC-DC66-4E27-8218-FC7DFD0B7549}"/>
              </a:ext>
            </a:extLst>
          </p:cNvPr>
          <p:cNvSpPr>
            <a:spLocks noGrp="1"/>
          </p:cNvSpPr>
          <p:nvPr>
            <p:ph type="sldNum" sz="quarter" idx="12"/>
          </p:nvPr>
        </p:nvSpPr>
        <p:spPr/>
        <p:txBody>
          <a:bodyPr/>
          <a:lstStyle/>
          <a:p>
            <a:fld id="{A7F37CBF-8101-4712-AF37-C6E9E6AF6FC1}" type="slidenum">
              <a:rPr lang="en-US" smtClean="0"/>
              <a:t>‹#›</a:t>
            </a:fld>
            <a:endParaRPr lang="en-US"/>
          </a:p>
        </p:txBody>
      </p:sp>
    </p:spTree>
    <p:extLst>
      <p:ext uri="{BB962C8B-B14F-4D97-AF65-F5344CB8AC3E}">
        <p14:creationId xmlns:p14="http://schemas.microsoft.com/office/powerpoint/2010/main" val="20486199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B3E6A6-CB48-4D49-920E-BF7A7204EA2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391705F-099F-4CBF-941C-59442127BB2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56221C8-9DD5-47EC-895F-6BBC95EC30F7}"/>
              </a:ext>
            </a:extLst>
          </p:cNvPr>
          <p:cNvSpPr>
            <a:spLocks noGrp="1"/>
          </p:cNvSpPr>
          <p:nvPr>
            <p:ph type="dt" sz="half" idx="10"/>
          </p:nvPr>
        </p:nvSpPr>
        <p:spPr/>
        <p:txBody>
          <a:bodyPr/>
          <a:lstStyle/>
          <a:p>
            <a:fld id="{D4EA8AB6-F9A5-4EA9-813E-3241922EDEC6}" type="datetimeFigureOut">
              <a:rPr lang="en-US" smtClean="0"/>
              <a:t>7/28/2020</a:t>
            </a:fld>
            <a:endParaRPr lang="en-US"/>
          </a:p>
        </p:txBody>
      </p:sp>
      <p:sp>
        <p:nvSpPr>
          <p:cNvPr id="5" name="Footer Placeholder 4">
            <a:extLst>
              <a:ext uri="{FF2B5EF4-FFF2-40B4-BE49-F238E27FC236}">
                <a16:creationId xmlns:a16="http://schemas.microsoft.com/office/drawing/2014/main" id="{8A8419B6-EDE7-48A2-A0F0-67019AA61AE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027C145-E727-4925-9416-5D028AF674DF}"/>
              </a:ext>
            </a:extLst>
          </p:cNvPr>
          <p:cNvSpPr>
            <a:spLocks noGrp="1"/>
          </p:cNvSpPr>
          <p:nvPr>
            <p:ph type="sldNum" sz="quarter" idx="12"/>
          </p:nvPr>
        </p:nvSpPr>
        <p:spPr/>
        <p:txBody>
          <a:bodyPr/>
          <a:lstStyle/>
          <a:p>
            <a:fld id="{A7F37CBF-8101-4712-AF37-C6E9E6AF6FC1}" type="slidenum">
              <a:rPr lang="en-US" smtClean="0"/>
              <a:t>‹#›</a:t>
            </a:fld>
            <a:endParaRPr lang="en-US"/>
          </a:p>
        </p:txBody>
      </p:sp>
    </p:spTree>
    <p:extLst>
      <p:ext uri="{BB962C8B-B14F-4D97-AF65-F5344CB8AC3E}">
        <p14:creationId xmlns:p14="http://schemas.microsoft.com/office/powerpoint/2010/main" val="7624438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CD29695-30AD-4F1C-AAB1-93D08B9903F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96DFC73-59B8-4D0E-94F9-151F1468628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9CEF95F-BBE3-4CEF-9252-19428076EFE5}"/>
              </a:ext>
            </a:extLst>
          </p:cNvPr>
          <p:cNvSpPr>
            <a:spLocks noGrp="1"/>
          </p:cNvSpPr>
          <p:nvPr>
            <p:ph type="dt" sz="half" idx="10"/>
          </p:nvPr>
        </p:nvSpPr>
        <p:spPr/>
        <p:txBody>
          <a:bodyPr/>
          <a:lstStyle/>
          <a:p>
            <a:fld id="{D4EA8AB6-F9A5-4EA9-813E-3241922EDEC6}" type="datetimeFigureOut">
              <a:rPr lang="en-US" smtClean="0"/>
              <a:t>7/28/2020</a:t>
            </a:fld>
            <a:endParaRPr lang="en-US"/>
          </a:p>
        </p:txBody>
      </p:sp>
      <p:sp>
        <p:nvSpPr>
          <p:cNvPr id="5" name="Footer Placeholder 4">
            <a:extLst>
              <a:ext uri="{FF2B5EF4-FFF2-40B4-BE49-F238E27FC236}">
                <a16:creationId xmlns:a16="http://schemas.microsoft.com/office/drawing/2014/main" id="{6031AFA6-44EF-4E32-B4E7-221552C6E44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06EE356-4FC4-4B76-9867-DE41E1B065BB}"/>
              </a:ext>
            </a:extLst>
          </p:cNvPr>
          <p:cNvSpPr>
            <a:spLocks noGrp="1"/>
          </p:cNvSpPr>
          <p:nvPr>
            <p:ph type="sldNum" sz="quarter" idx="12"/>
          </p:nvPr>
        </p:nvSpPr>
        <p:spPr/>
        <p:txBody>
          <a:bodyPr/>
          <a:lstStyle/>
          <a:p>
            <a:fld id="{A7F37CBF-8101-4712-AF37-C6E9E6AF6FC1}" type="slidenum">
              <a:rPr lang="en-US" smtClean="0"/>
              <a:t>‹#›</a:t>
            </a:fld>
            <a:endParaRPr lang="en-US"/>
          </a:p>
        </p:txBody>
      </p:sp>
    </p:spTree>
    <p:extLst>
      <p:ext uri="{BB962C8B-B14F-4D97-AF65-F5344CB8AC3E}">
        <p14:creationId xmlns:p14="http://schemas.microsoft.com/office/powerpoint/2010/main" val="3606250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AC86EC-9F91-40CF-8D05-4353F2A62FE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C115E70-5EAF-4570-B4AC-4C2E4630570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40FEFC9-5013-4E7E-8841-CDD7EB9373AD}"/>
              </a:ext>
            </a:extLst>
          </p:cNvPr>
          <p:cNvSpPr>
            <a:spLocks noGrp="1"/>
          </p:cNvSpPr>
          <p:nvPr>
            <p:ph type="dt" sz="half" idx="10"/>
          </p:nvPr>
        </p:nvSpPr>
        <p:spPr/>
        <p:txBody>
          <a:bodyPr/>
          <a:lstStyle/>
          <a:p>
            <a:fld id="{D4EA8AB6-F9A5-4EA9-813E-3241922EDEC6}" type="datetimeFigureOut">
              <a:rPr lang="en-US" smtClean="0"/>
              <a:t>7/28/2020</a:t>
            </a:fld>
            <a:endParaRPr lang="en-US"/>
          </a:p>
        </p:txBody>
      </p:sp>
      <p:sp>
        <p:nvSpPr>
          <p:cNvPr id="5" name="Footer Placeholder 4">
            <a:extLst>
              <a:ext uri="{FF2B5EF4-FFF2-40B4-BE49-F238E27FC236}">
                <a16:creationId xmlns:a16="http://schemas.microsoft.com/office/drawing/2014/main" id="{F0BE0462-359D-41D2-BA29-C33A13DA89C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8661D8A-B494-48DC-8E28-C33AC05CACEB}"/>
              </a:ext>
            </a:extLst>
          </p:cNvPr>
          <p:cNvSpPr>
            <a:spLocks noGrp="1"/>
          </p:cNvSpPr>
          <p:nvPr>
            <p:ph type="sldNum" sz="quarter" idx="12"/>
          </p:nvPr>
        </p:nvSpPr>
        <p:spPr/>
        <p:txBody>
          <a:bodyPr/>
          <a:lstStyle/>
          <a:p>
            <a:fld id="{A7F37CBF-8101-4712-AF37-C6E9E6AF6FC1}" type="slidenum">
              <a:rPr lang="en-US" smtClean="0"/>
              <a:t>‹#›</a:t>
            </a:fld>
            <a:endParaRPr lang="en-US"/>
          </a:p>
        </p:txBody>
      </p:sp>
    </p:spTree>
    <p:extLst>
      <p:ext uri="{BB962C8B-B14F-4D97-AF65-F5344CB8AC3E}">
        <p14:creationId xmlns:p14="http://schemas.microsoft.com/office/powerpoint/2010/main" val="6497785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787883-2D5B-403F-AA29-396E2F25B89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EA279D9-D3C5-43A5-B2B9-BAB59FDD2B4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4043A1E-8466-46E4-A72B-0DE16442A6D5}"/>
              </a:ext>
            </a:extLst>
          </p:cNvPr>
          <p:cNvSpPr>
            <a:spLocks noGrp="1"/>
          </p:cNvSpPr>
          <p:nvPr>
            <p:ph type="dt" sz="half" idx="10"/>
          </p:nvPr>
        </p:nvSpPr>
        <p:spPr/>
        <p:txBody>
          <a:bodyPr/>
          <a:lstStyle/>
          <a:p>
            <a:fld id="{D4EA8AB6-F9A5-4EA9-813E-3241922EDEC6}" type="datetimeFigureOut">
              <a:rPr lang="en-US" smtClean="0"/>
              <a:t>7/28/2020</a:t>
            </a:fld>
            <a:endParaRPr lang="en-US"/>
          </a:p>
        </p:txBody>
      </p:sp>
      <p:sp>
        <p:nvSpPr>
          <p:cNvPr id="5" name="Footer Placeholder 4">
            <a:extLst>
              <a:ext uri="{FF2B5EF4-FFF2-40B4-BE49-F238E27FC236}">
                <a16:creationId xmlns:a16="http://schemas.microsoft.com/office/drawing/2014/main" id="{BA2D9514-3C6B-4BD2-BD52-D45EAA1D862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51FD402-8639-4290-8DE1-2A14A62BD2A2}"/>
              </a:ext>
            </a:extLst>
          </p:cNvPr>
          <p:cNvSpPr>
            <a:spLocks noGrp="1"/>
          </p:cNvSpPr>
          <p:nvPr>
            <p:ph type="sldNum" sz="quarter" idx="12"/>
          </p:nvPr>
        </p:nvSpPr>
        <p:spPr/>
        <p:txBody>
          <a:bodyPr/>
          <a:lstStyle/>
          <a:p>
            <a:fld id="{A7F37CBF-8101-4712-AF37-C6E9E6AF6FC1}" type="slidenum">
              <a:rPr lang="en-US" smtClean="0"/>
              <a:t>‹#›</a:t>
            </a:fld>
            <a:endParaRPr lang="en-US"/>
          </a:p>
        </p:txBody>
      </p:sp>
    </p:spTree>
    <p:extLst>
      <p:ext uri="{BB962C8B-B14F-4D97-AF65-F5344CB8AC3E}">
        <p14:creationId xmlns:p14="http://schemas.microsoft.com/office/powerpoint/2010/main" val="5411606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3FB70F-81F6-42EE-9A29-D9FB0C7ABB8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15F14C7-8833-45D6-BFEC-6BF838594E9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88B70AE-AB88-4C60-B8EB-A8FCD7BA221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6EB56F8-2BE9-41E3-8E2F-7D0F29CD92C3}"/>
              </a:ext>
            </a:extLst>
          </p:cNvPr>
          <p:cNvSpPr>
            <a:spLocks noGrp="1"/>
          </p:cNvSpPr>
          <p:nvPr>
            <p:ph type="dt" sz="half" idx="10"/>
          </p:nvPr>
        </p:nvSpPr>
        <p:spPr/>
        <p:txBody>
          <a:bodyPr/>
          <a:lstStyle/>
          <a:p>
            <a:fld id="{D4EA8AB6-F9A5-4EA9-813E-3241922EDEC6}" type="datetimeFigureOut">
              <a:rPr lang="en-US" smtClean="0"/>
              <a:t>7/28/2020</a:t>
            </a:fld>
            <a:endParaRPr lang="en-US"/>
          </a:p>
        </p:txBody>
      </p:sp>
      <p:sp>
        <p:nvSpPr>
          <p:cNvPr id="6" name="Footer Placeholder 5">
            <a:extLst>
              <a:ext uri="{FF2B5EF4-FFF2-40B4-BE49-F238E27FC236}">
                <a16:creationId xmlns:a16="http://schemas.microsoft.com/office/drawing/2014/main" id="{7549B7A8-AB1D-4D59-9598-818F33C22E6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641B3DF-B79A-4DD7-81B9-E80ECB2E2482}"/>
              </a:ext>
            </a:extLst>
          </p:cNvPr>
          <p:cNvSpPr>
            <a:spLocks noGrp="1"/>
          </p:cNvSpPr>
          <p:nvPr>
            <p:ph type="sldNum" sz="quarter" idx="12"/>
          </p:nvPr>
        </p:nvSpPr>
        <p:spPr/>
        <p:txBody>
          <a:bodyPr/>
          <a:lstStyle/>
          <a:p>
            <a:fld id="{A7F37CBF-8101-4712-AF37-C6E9E6AF6FC1}" type="slidenum">
              <a:rPr lang="en-US" smtClean="0"/>
              <a:t>‹#›</a:t>
            </a:fld>
            <a:endParaRPr lang="en-US"/>
          </a:p>
        </p:txBody>
      </p:sp>
    </p:spTree>
    <p:extLst>
      <p:ext uri="{BB962C8B-B14F-4D97-AF65-F5344CB8AC3E}">
        <p14:creationId xmlns:p14="http://schemas.microsoft.com/office/powerpoint/2010/main" val="5257678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2D9259-131B-4E1B-B4C7-B7F427A20DE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FFB3246-EAAA-4E82-8847-21F9B551D63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E6F79B2-8CA7-412C-82A4-24888C734C6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32DD060-70C1-44B0-B7C2-B0529AD9897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569DFE9-3B8F-41E2-9154-E380C40F39D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E8DED61-944E-4C22-91C1-5F9F5D56955F}"/>
              </a:ext>
            </a:extLst>
          </p:cNvPr>
          <p:cNvSpPr>
            <a:spLocks noGrp="1"/>
          </p:cNvSpPr>
          <p:nvPr>
            <p:ph type="dt" sz="half" idx="10"/>
          </p:nvPr>
        </p:nvSpPr>
        <p:spPr/>
        <p:txBody>
          <a:bodyPr/>
          <a:lstStyle/>
          <a:p>
            <a:fld id="{D4EA8AB6-F9A5-4EA9-813E-3241922EDEC6}" type="datetimeFigureOut">
              <a:rPr lang="en-US" smtClean="0"/>
              <a:t>7/28/2020</a:t>
            </a:fld>
            <a:endParaRPr lang="en-US"/>
          </a:p>
        </p:txBody>
      </p:sp>
      <p:sp>
        <p:nvSpPr>
          <p:cNvPr id="8" name="Footer Placeholder 7">
            <a:extLst>
              <a:ext uri="{FF2B5EF4-FFF2-40B4-BE49-F238E27FC236}">
                <a16:creationId xmlns:a16="http://schemas.microsoft.com/office/drawing/2014/main" id="{73A81AC2-A71C-4DEE-931B-88C6BD6D80B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B3A653A-A3C1-4002-8E62-CF92DE9F1DBE}"/>
              </a:ext>
            </a:extLst>
          </p:cNvPr>
          <p:cNvSpPr>
            <a:spLocks noGrp="1"/>
          </p:cNvSpPr>
          <p:nvPr>
            <p:ph type="sldNum" sz="quarter" idx="12"/>
          </p:nvPr>
        </p:nvSpPr>
        <p:spPr/>
        <p:txBody>
          <a:bodyPr/>
          <a:lstStyle/>
          <a:p>
            <a:fld id="{A7F37CBF-8101-4712-AF37-C6E9E6AF6FC1}" type="slidenum">
              <a:rPr lang="en-US" smtClean="0"/>
              <a:t>‹#›</a:t>
            </a:fld>
            <a:endParaRPr lang="en-US"/>
          </a:p>
        </p:txBody>
      </p:sp>
    </p:spTree>
    <p:extLst>
      <p:ext uri="{BB962C8B-B14F-4D97-AF65-F5344CB8AC3E}">
        <p14:creationId xmlns:p14="http://schemas.microsoft.com/office/powerpoint/2010/main" val="542260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397A30-445C-4535-B00B-A86BC0CBC73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979051E-8CD9-4C17-8D3D-B4093F666E6D}"/>
              </a:ext>
            </a:extLst>
          </p:cNvPr>
          <p:cNvSpPr>
            <a:spLocks noGrp="1"/>
          </p:cNvSpPr>
          <p:nvPr>
            <p:ph type="dt" sz="half" idx="10"/>
          </p:nvPr>
        </p:nvSpPr>
        <p:spPr/>
        <p:txBody>
          <a:bodyPr/>
          <a:lstStyle/>
          <a:p>
            <a:fld id="{D4EA8AB6-F9A5-4EA9-813E-3241922EDEC6}" type="datetimeFigureOut">
              <a:rPr lang="en-US" smtClean="0"/>
              <a:t>7/28/2020</a:t>
            </a:fld>
            <a:endParaRPr lang="en-US"/>
          </a:p>
        </p:txBody>
      </p:sp>
      <p:sp>
        <p:nvSpPr>
          <p:cNvPr id="4" name="Footer Placeholder 3">
            <a:extLst>
              <a:ext uri="{FF2B5EF4-FFF2-40B4-BE49-F238E27FC236}">
                <a16:creationId xmlns:a16="http://schemas.microsoft.com/office/drawing/2014/main" id="{3CBABE9E-69B5-4420-9A52-91DE198105E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542A7EC-A1C9-4EFC-B528-D4E77329E9CD}"/>
              </a:ext>
            </a:extLst>
          </p:cNvPr>
          <p:cNvSpPr>
            <a:spLocks noGrp="1"/>
          </p:cNvSpPr>
          <p:nvPr>
            <p:ph type="sldNum" sz="quarter" idx="12"/>
          </p:nvPr>
        </p:nvSpPr>
        <p:spPr/>
        <p:txBody>
          <a:bodyPr/>
          <a:lstStyle/>
          <a:p>
            <a:fld id="{A7F37CBF-8101-4712-AF37-C6E9E6AF6FC1}" type="slidenum">
              <a:rPr lang="en-US" smtClean="0"/>
              <a:t>‹#›</a:t>
            </a:fld>
            <a:endParaRPr lang="en-US"/>
          </a:p>
        </p:txBody>
      </p:sp>
    </p:spTree>
    <p:extLst>
      <p:ext uri="{BB962C8B-B14F-4D97-AF65-F5344CB8AC3E}">
        <p14:creationId xmlns:p14="http://schemas.microsoft.com/office/powerpoint/2010/main" val="28493706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1FDB763-E5F3-4C4E-ABF7-0BA985F893CD}"/>
              </a:ext>
            </a:extLst>
          </p:cNvPr>
          <p:cNvSpPr>
            <a:spLocks noGrp="1"/>
          </p:cNvSpPr>
          <p:nvPr>
            <p:ph type="dt" sz="half" idx="10"/>
          </p:nvPr>
        </p:nvSpPr>
        <p:spPr/>
        <p:txBody>
          <a:bodyPr/>
          <a:lstStyle/>
          <a:p>
            <a:fld id="{D4EA8AB6-F9A5-4EA9-813E-3241922EDEC6}" type="datetimeFigureOut">
              <a:rPr lang="en-US" smtClean="0"/>
              <a:t>7/28/2020</a:t>
            </a:fld>
            <a:endParaRPr lang="en-US"/>
          </a:p>
        </p:txBody>
      </p:sp>
      <p:sp>
        <p:nvSpPr>
          <p:cNvPr id="3" name="Footer Placeholder 2">
            <a:extLst>
              <a:ext uri="{FF2B5EF4-FFF2-40B4-BE49-F238E27FC236}">
                <a16:creationId xmlns:a16="http://schemas.microsoft.com/office/drawing/2014/main" id="{718802D2-D26E-459C-A8E4-97464D91258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276CE83-77CE-415C-86B0-FBF6E3A3507E}"/>
              </a:ext>
            </a:extLst>
          </p:cNvPr>
          <p:cNvSpPr>
            <a:spLocks noGrp="1"/>
          </p:cNvSpPr>
          <p:nvPr>
            <p:ph type="sldNum" sz="quarter" idx="12"/>
          </p:nvPr>
        </p:nvSpPr>
        <p:spPr/>
        <p:txBody>
          <a:bodyPr/>
          <a:lstStyle/>
          <a:p>
            <a:fld id="{A7F37CBF-8101-4712-AF37-C6E9E6AF6FC1}" type="slidenum">
              <a:rPr lang="en-US" smtClean="0"/>
              <a:t>‹#›</a:t>
            </a:fld>
            <a:endParaRPr lang="en-US"/>
          </a:p>
        </p:txBody>
      </p:sp>
    </p:spTree>
    <p:extLst>
      <p:ext uri="{BB962C8B-B14F-4D97-AF65-F5344CB8AC3E}">
        <p14:creationId xmlns:p14="http://schemas.microsoft.com/office/powerpoint/2010/main" val="22379483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2DABB2-0142-4618-B28A-AE0DF8E4303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C8A4E47-A1F1-4472-8F62-CD985C10A6D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083564B-2DB0-4408-9C42-70189A57355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4712E6C-66BE-4820-A033-03A1E1FB397C}"/>
              </a:ext>
            </a:extLst>
          </p:cNvPr>
          <p:cNvSpPr>
            <a:spLocks noGrp="1"/>
          </p:cNvSpPr>
          <p:nvPr>
            <p:ph type="dt" sz="half" idx="10"/>
          </p:nvPr>
        </p:nvSpPr>
        <p:spPr/>
        <p:txBody>
          <a:bodyPr/>
          <a:lstStyle/>
          <a:p>
            <a:fld id="{D4EA8AB6-F9A5-4EA9-813E-3241922EDEC6}" type="datetimeFigureOut">
              <a:rPr lang="en-US" smtClean="0"/>
              <a:t>7/28/2020</a:t>
            </a:fld>
            <a:endParaRPr lang="en-US"/>
          </a:p>
        </p:txBody>
      </p:sp>
      <p:sp>
        <p:nvSpPr>
          <p:cNvPr id="6" name="Footer Placeholder 5">
            <a:extLst>
              <a:ext uri="{FF2B5EF4-FFF2-40B4-BE49-F238E27FC236}">
                <a16:creationId xmlns:a16="http://schemas.microsoft.com/office/drawing/2014/main" id="{982B1ADD-5EB6-45D3-B6AA-74BDE1C1A47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3E09309-BED3-470B-88FE-CE4EDC28ACEF}"/>
              </a:ext>
            </a:extLst>
          </p:cNvPr>
          <p:cNvSpPr>
            <a:spLocks noGrp="1"/>
          </p:cNvSpPr>
          <p:nvPr>
            <p:ph type="sldNum" sz="quarter" idx="12"/>
          </p:nvPr>
        </p:nvSpPr>
        <p:spPr/>
        <p:txBody>
          <a:bodyPr/>
          <a:lstStyle/>
          <a:p>
            <a:fld id="{A7F37CBF-8101-4712-AF37-C6E9E6AF6FC1}" type="slidenum">
              <a:rPr lang="en-US" smtClean="0"/>
              <a:t>‹#›</a:t>
            </a:fld>
            <a:endParaRPr lang="en-US"/>
          </a:p>
        </p:txBody>
      </p:sp>
    </p:spTree>
    <p:extLst>
      <p:ext uri="{BB962C8B-B14F-4D97-AF65-F5344CB8AC3E}">
        <p14:creationId xmlns:p14="http://schemas.microsoft.com/office/powerpoint/2010/main" val="9584362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7F3E10-B7F5-4C91-A6EB-E324809F03A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A37E5D5-9AC4-40CB-841B-A2DDA7A8D3B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214C8E7-A70C-4448-BE75-761520B0EFF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3B5282E-73B8-45C3-B4F2-A3E08E3FD9BA}"/>
              </a:ext>
            </a:extLst>
          </p:cNvPr>
          <p:cNvSpPr>
            <a:spLocks noGrp="1"/>
          </p:cNvSpPr>
          <p:nvPr>
            <p:ph type="dt" sz="half" idx="10"/>
          </p:nvPr>
        </p:nvSpPr>
        <p:spPr/>
        <p:txBody>
          <a:bodyPr/>
          <a:lstStyle/>
          <a:p>
            <a:fld id="{D4EA8AB6-F9A5-4EA9-813E-3241922EDEC6}" type="datetimeFigureOut">
              <a:rPr lang="en-US" smtClean="0"/>
              <a:t>7/28/2020</a:t>
            </a:fld>
            <a:endParaRPr lang="en-US"/>
          </a:p>
        </p:txBody>
      </p:sp>
      <p:sp>
        <p:nvSpPr>
          <p:cNvPr id="6" name="Footer Placeholder 5">
            <a:extLst>
              <a:ext uri="{FF2B5EF4-FFF2-40B4-BE49-F238E27FC236}">
                <a16:creationId xmlns:a16="http://schemas.microsoft.com/office/drawing/2014/main" id="{BEDBBEB4-2902-411A-98B7-3F7C62C9AD0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E32D1C6-42F9-4CC6-8BB8-5B724593DFAD}"/>
              </a:ext>
            </a:extLst>
          </p:cNvPr>
          <p:cNvSpPr>
            <a:spLocks noGrp="1"/>
          </p:cNvSpPr>
          <p:nvPr>
            <p:ph type="sldNum" sz="quarter" idx="12"/>
          </p:nvPr>
        </p:nvSpPr>
        <p:spPr/>
        <p:txBody>
          <a:bodyPr/>
          <a:lstStyle/>
          <a:p>
            <a:fld id="{A7F37CBF-8101-4712-AF37-C6E9E6AF6FC1}" type="slidenum">
              <a:rPr lang="en-US" smtClean="0"/>
              <a:t>‹#›</a:t>
            </a:fld>
            <a:endParaRPr lang="en-US"/>
          </a:p>
        </p:txBody>
      </p:sp>
    </p:spTree>
    <p:extLst>
      <p:ext uri="{BB962C8B-B14F-4D97-AF65-F5344CB8AC3E}">
        <p14:creationId xmlns:p14="http://schemas.microsoft.com/office/powerpoint/2010/main" val="6066970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87CC286-636F-47C3-A02D-6C6C51D8746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42D4810-E2B3-4C14-9E5D-15B0DC06D59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EDBB98E-7AEA-45C2-A564-1BDF750F750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4EA8AB6-F9A5-4EA9-813E-3241922EDEC6}" type="datetimeFigureOut">
              <a:rPr lang="en-US" smtClean="0"/>
              <a:t>7/28/2020</a:t>
            </a:fld>
            <a:endParaRPr lang="en-US"/>
          </a:p>
        </p:txBody>
      </p:sp>
      <p:sp>
        <p:nvSpPr>
          <p:cNvPr id="5" name="Footer Placeholder 4">
            <a:extLst>
              <a:ext uri="{FF2B5EF4-FFF2-40B4-BE49-F238E27FC236}">
                <a16:creationId xmlns:a16="http://schemas.microsoft.com/office/drawing/2014/main" id="{4C7C6C3E-7218-4901-B5C7-46406B90AA2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2D7BC06-4221-4F1A-A2EF-D4891B702BD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7F37CBF-8101-4712-AF37-C6E9E6AF6FC1}" type="slidenum">
              <a:rPr lang="en-US" smtClean="0"/>
              <a:t>‹#›</a:t>
            </a:fld>
            <a:endParaRPr lang="en-US"/>
          </a:p>
        </p:txBody>
      </p:sp>
    </p:spTree>
    <p:extLst>
      <p:ext uri="{BB962C8B-B14F-4D97-AF65-F5344CB8AC3E}">
        <p14:creationId xmlns:p14="http://schemas.microsoft.com/office/powerpoint/2010/main" val="308375809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25.JPG"/><Relationship Id="rId4" Type="http://schemas.openxmlformats.org/officeDocument/2006/relationships/image" Target="../media/image24.png"/></Relationships>
</file>

<file path=ppt/slides/_rels/slide22.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24.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jpg"/><Relationship Id="rId1" Type="http://schemas.openxmlformats.org/officeDocument/2006/relationships/slideLayout" Target="../slideLayouts/slideLayout2.xml"/><Relationship Id="rId6" Type="http://schemas.openxmlformats.org/officeDocument/2006/relationships/image" Target="../media/image33.jpg"/><Relationship Id="rId5" Type="http://schemas.openxmlformats.org/officeDocument/2006/relationships/image" Target="../media/image32.jpg"/><Relationship Id="rId4" Type="http://schemas.openxmlformats.org/officeDocument/2006/relationships/image" Target="../media/image31.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35.JPG"/><Relationship Id="rId1" Type="http://schemas.openxmlformats.org/officeDocument/2006/relationships/slideLayout" Target="../slideLayouts/slideLayout2.xml"/><Relationship Id="rId4" Type="http://schemas.openxmlformats.org/officeDocument/2006/relationships/image" Target="../media/image36.JPG"/></Relationships>
</file>

<file path=ppt/slides/_rels/slide29.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image" Target="../media/image39.png"/><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3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3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8.png"/><Relationship Id="rId1" Type="http://schemas.openxmlformats.org/officeDocument/2006/relationships/slideLayout" Target="../slideLayouts/slideLayout2.xml"/><Relationship Id="rId5" Type="http://schemas.openxmlformats.org/officeDocument/2006/relationships/image" Target="../media/image50.JPG"/><Relationship Id="rId4" Type="http://schemas.openxmlformats.org/officeDocument/2006/relationships/image" Target="../media/image49.JPG"/></Relationships>
</file>

<file path=ppt/slides/_rels/slide33.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image" Target="../media/image50.JPG"/><Relationship Id="rId2" Type="http://schemas.openxmlformats.org/officeDocument/2006/relationships/image" Target="../media/image51.png"/><Relationship Id="rId1" Type="http://schemas.openxmlformats.org/officeDocument/2006/relationships/slideLayout" Target="../slideLayouts/slideLayout2.xml"/><Relationship Id="rId6" Type="http://schemas.openxmlformats.org/officeDocument/2006/relationships/image" Target="../media/image49.JPG"/><Relationship Id="rId5" Type="http://schemas.openxmlformats.org/officeDocument/2006/relationships/image" Target="../media/image54.png"/><Relationship Id="rId4" Type="http://schemas.openxmlformats.org/officeDocument/2006/relationships/image" Target="../media/image53.png"/></Relationships>
</file>

<file path=ppt/slides/_rels/slide34.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image" Target="../media/image55.png"/><Relationship Id="rId1" Type="http://schemas.openxmlformats.org/officeDocument/2006/relationships/slideLayout" Target="../slideLayouts/slideLayout2.xml"/><Relationship Id="rId5" Type="http://schemas.openxmlformats.org/officeDocument/2006/relationships/image" Target="../media/image58.png"/><Relationship Id="rId4" Type="http://schemas.openxmlformats.org/officeDocument/2006/relationships/image" Target="../media/image57.JPG"/></Relationships>
</file>

<file path=ppt/slides/_rels/slide3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image" Target="../media/image61.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image" Target="../media/image63.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65.gif"/><Relationship Id="rId4" Type="http://schemas.openxmlformats.org/officeDocument/2006/relationships/image" Target="../media/image6.gif"/></Relationships>
</file>

<file path=ppt/slides/_rels/slide4.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gif"/><Relationship Id="rId1" Type="http://schemas.openxmlformats.org/officeDocument/2006/relationships/slideLayout" Target="../slideLayouts/slideLayout2.xml"/><Relationship Id="rId4" Type="http://schemas.openxmlformats.org/officeDocument/2006/relationships/image" Target="../media/image3.gif"/></Relationships>
</file>

<file path=ppt/slides/_rels/slide40.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72.png"/><Relationship Id="rId3" Type="http://schemas.openxmlformats.org/officeDocument/2006/relationships/slideLayout" Target="../slideLayouts/slideLayout2.xml"/><Relationship Id="rId12" Type="http://schemas.openxmlformats.org/officeDocument/2006/relationships/image" Target="../media/image71.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67.png"/><Relationship Id="rId11" Type="http://schemas.openxmlformats.org/officeDocument/2006/relationships/image" Target="../media/image70.png"/><Relationship Id="rId5" Type="http://schemas.openxmlformats.org/officeDocument/2006/relationships/image" Target="../media/image410.png"/><Relationship Id="rId10" Type="http://schemas.openxmlformats.org/officeDocument/2006/relationships/image" Target="../media/image69.png"/><Relationship Id="rId4" Type="http://schemas.openxmlformats.org/officeDocument/2006/relationships/notesSlide" Target="../notesSlides/notesSlide8.xml"/><Relationship Id="rId9" Type="http://schemas.openxmlformats.org/officeDocument/2006/relationships/image" Target="../media/image68.png"/></Relationships>
</file>

<file path=ppt/slides/_rels/slide42.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tags" Target="../tags/tag5.xml"/><Relationship Id="rId7" Type="http://schemas.openxmlformats.org/officeDocument/2006/relationships/image" Target="../media/image73.png"/><Relationship Id="rId2" Type="http://schemas.openxmlformats.org/officeDocument/2006/relationships/tags" Target="../tags/tag4.xml"/><Relationship Id="rId1" Type="http://schemas.openxmlformats.org/officeDocument/2006/relationships/tags" Target="../tags/tag3.xml"/><Relationship Id="rId6" Type="http://schemas.openxmlformats.org/officeDocument/2006/relationships/image" Target="../media/image910.png"/><Relationship Id="rId5" Type="http://schemas.openxmlformats.org/officeDocument/2006/relationships/notesSlide" Target="../notesSlides/notesSlide9.xml"/><Relationship Id="rId10" Type="http://schemas.openxmlformats.org/officeDocument/2006/relationships/image" Target="../media/image76.png"/><Relationship Id="rId4" Type="http://schemas.openxmlformats.org/officeDocument/2006/relationships/slideLayout" Target="../slideLayouts/slideLayout2.xml"/><Relationship Id="rId9" Type="http://schemas.openxmlformats.org/officeDocument/2006/relationships/image" Target="../media/image75.png"/></Relationships>
</file>

<file path=ppt/slides/_rels/slide43.xml.rels><?xml version="1.0" encoding="UTF-8" standalone="yes"?>
<Relationships xmlns="http://schemas.openxmlformats.org/package/2006/relationships"><Relationship Id="rId8" Type="http://schemas.openxmlformats.org/officeDocument/2006/relationships/image" Target="../media/image73.png"/><Relationship Id="rId13" Type="http://schemas.openxmlformats.org/officeDocument/2006/relationships/image" Target="../media/image81.png"/><Relationship Id="rId3" Type="http://schemas.openxmlformats.org/officeDocument/2006/relationships/tags" Target="../tags/tag8.xml"/><Relationship Id="rId7" Type="http://schemas.openxmlformats.org/officeDocument/2006/relationships/notesSlide" Target="../notesSlides/notesSlide10.xml"/><Relationship Id="rId12" Type="http://schemas.openxmlformats.org/officeDocument/2006/relationships/image" Target="../media/image80.png"/><Relationship Id="rId2" Type="http://schemas.openxmlformats.org/officeDocument/2006/relationships/tags" Target="../tags/tag7.xml"/><Relationship Id="rId1" Type="http://schemas.openxmlformats.org/officeDocument/2006/relationships/tags" Target="../tags/tag6.xml"/><Relationship Id="rId6" Type="http://schemas.openxmlformats.org/officeDocument/2006/relationships/slideLayout" Target="../slideLayouts/slideLayout2.xml"/><Relationship Id="rId11" Type="http://schemas.openxmlformats.org/officeDocument/2006/relationships/image" Target="../media/image79.png"/><Relationship Id="rId5" Type="http://schemas.openxmlformats.org/officeDocument/2006/relationships/tags" Target="../tags/tag10.xml"/><Relationship Id="rId10" Type="http://schemas.openxmlformats.org/officeDocument/2006/relationships/image" Target="../media/image78.png"/><Relationship Id="rId4" Type="http://schemas.openxmlformats.org/officeDocument/2006/relationships/tags" Target="../tags/tag9.xml"/><Relationship Id="rId9" Type="http://schemas.openxmlformats.org/officeDocument/2006/relationships/image" Target="../media/image77.png"/></Relationships>
</file>

<file path=ppt/slides/_rels/slide44.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190.png"/><Relationship Id="rId7" Type="http://schemas.openxmlformats.org/officeDocument/2006/relationships/image" Target="../media/image72.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69.png"/><Relationship Id="rId5" Type="http://schemas.openxmlformats.org/officeDocument/2006/relationships/image" Target="../media/image70.png"/><Relationship Id="rId4" Type="http://schemas.openxmlformats.org/officeDocument/2006/relationships/image" Target="../media/image82.png"/></Relationships>
</file>

<file path=ppt/slides/_rels/slide45.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220.png"/><Relationship Id="rId7" Type="http://schemas.openxmlformats.org/officeDocument/2006/relationships/image" Target="../media/image70.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86.png"/><Relationship Id="rId5" Type="http://schemas.openxmlformats.org/officeDocument/2006/relationships/image" Target="../media/image85.png"/><Relationship Id="rId10" Type="http://schemas.openxmlformats.org/officeDocument/2006/relationships/image" Target="../media/image83.png"/><Relationship Id="rId4" Type="http://schemas.openxmlformats.org/officeDocument/2006/relationships/image" Target="../media/image84.png"/><Relationship Id="rId9" Type="http://schemas.openxmlformats.org/officeDocument/2006/relationships/image" Target="../media/image72.png"/></Relationships>
</file>

<file path=ppt/slides/_rels/slide46.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87.png"/><Relationship Id="rId7" Type="http://schemas.openxmlformats.org/officeDocument/2006/relationships/image" Target="../media/image90.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70.png"/><Relationship Id="rId5" Type="http://schemas.openxmlformats.org/officeDocument/2006/relationships/image" Target="../media/image89.png"/><Relationship Id="rId10" Type="http://schemas.openxmlformats.org/officeDocument/2006/relationships/image" Target="../media/image91.png"/><Relationship Id="rId4" Type="http://schemas.openxmlformats.org/officeDocument/2006/relationships/image" Target="../media/image88.png"/><Relationship Id="rId9" Type="http://schemas.openxmlformats.org/officeDocument/2006/relationships/image" Target="../media/image83.png"/></Relationships>
</file>

<file path=ppt/slides/_rels/slide47.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310.png"/><Relationship Id="rId7" Type="http://schemas.openxmlformats.org/officeDocument/2006/relationships/image" Target="../media/image69.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90.png"/><Relationship Id="rId5" Type="http://schemas.openxmlformats.org/officeDocument/2006/relationships/image" Target="../media/image70.png"/><Relationship Id="rId4" Type="http://schemas.openxmlformats.org/officeDocument/2006/relationships/image" Target="../media/image92.png"/></Relationships>
</file>

<file path=ppt/slides/_rels/slide48.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94.png"/></Relationships>
</file>

<file path=ppt/slides/_rels/slide49.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96.png"/></Relationships>
</file>

<file path=ppt/slides/_rels/slide5.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98.png"/></Relationships>
</file>

<file path=ppt/slides/_rels/slide51.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8" Type="http://schemas.openxmlformats.org/officeDocument/2006/relationships/tags" Target="../tags/tag18.xml"/><Relationship Id="rId13" Type="http://schemas.openxmlformats.org/officeDocument/2006/relationships/image" Target="../media/image69.png"/><Relationship Id="rId18" Type="http://schemas.openxmlformats.org/officeDocument/2006/relationships/image" Target="../media/image107.png"/><Relationship Id="rId3" Type="http://schemas.openxmlformats.org/officeDocument/2006/relationships/tags" Target="../tags/tag13.xml"/><Relationship Id="rId21" Type="http://schemas.openxmlformats.org/officeDocument/2006/relationships/image" Target="../media/image1010.png"/><Relationship Id="rId7" Type="http://schemas.openxmlformats.org/officeDocument/2006/relationships/tags" Target="../tags/tag17.xml"/><Relationship Id="rId12" Type="http://schemas.openxmlformats.org/officeDocument/2006/relationships/notesSlide" Target="../notesSlides/notesSlide18.xml"/><Relationship Id="rId17" Type="http://schemas.openxmlformats.org/officeDocument/2006/relationships/image" Target="../media/image106.png"/><Relationship Id="rId25" Type="http://schemas.openxmlformats.org/officeDocument/2006/relationships/image" Target="../media/image111.png"/><Relationship Id="rId2" Type="http://schemas.openxmlformats.org/officeDocument/2006/relationships/tags" Target="../tags/tag12.xml"/><Relationship Id="rId16" Type="http://schemas.openxmlformats.org/officeDocument/2006/relationships/image" Target="../media/image105.png"/><Relationship Id="rId20" Type="http://schemas.openxmlformats.org/officeDocument/2006/relationships/image" Target="../media/image67.png"/><Relationship Id="rId1" Type="http://schemas.openxmlformats.org/officeDocument/2006/relationships/tags" Target="../tags/tag11.xml"/><Relationship Id="rId6" Type="http://schemas.openxmlformats.org/officeDocument/2006/relationships/tags" Target="../tags/tag16.xml"/><Relationship Id="rId11" Type="http://schemas.openxmlformats.org/officeDocument/2006/relationships/slideLayout" Target="../slideLayouts/slideLayout2.xml"/><Relationship Id="rId24" Type="http://schemas.openxmlformats.org/officeDocument/2006/relationships/image" Target="../media/image110.png"/><Relationship Id="rId5" Type="http://schemas.openxmlformats.org/officeDocument/2006/relationships/tags" Target="../tags/tag15.xml"/><Relationship Id="rId15" Type="http://schemas.openxmlformats.org/officeDocument/2006/relationships/image" Target="../media/image104.png"/><Relationship Id="rId23" Type="http://schemas.openxmlformats.org/officeDocument/2006/relationships/image" Target="../media/image76.png"/><Relationship Id="rId10" Type="http://schemas.openxmlformats.org/officeDocument/2006/relationships/tags" Target="../tags/tag20.xml"/><Relationship Id="rId19" Type="http://schemas.openxmlformats.org/officeDocument/2006/relationships/image" Target="../media/image108.png"/><Relationship Id="rId4" Type="http://schemas.openxmlformats.org/officeDocument/2006/relationships/tags" Target="../tags/tag14.xml"/><Relationship Id="rId9" Type="http://schemas.openxmlformats.org/officeDocument/2006/relationships/tags" Target="../tags/tag19.xml"/><Relationship Id="rId14" Type="http://schemas.openxmlformats.org/officeDocument/2006/relationships/image" Target="../media/image103.png"/><Relationship Id="rId22" Type="http://schemas.openxmlformats.org/officeDocument/2006/relationships/image" Target="../media/image109.png"/></Relationships>
</file>

<file path=ppt/slides/_rels/slide56.xml.rels><?xml version="1.0" encoding="UTF-8" standalone="yes"?>
<Relationships xmlns="http://schemas.openxmlformats.org/package/2006/relationships"><Relationship Id="rId8" Type="http://schemas.openxmlformats.org/officeDocument/2006/relationships/image" Target="../media/image270.png"/><Relationship Id="rId3" Type="http://schemas.openxmlformats.org/officeDocument/2006/relationships/image" Target="../media/image112.png"/><Relationship Id="rId7" Type="http://schemas.openxmlformats.org/officeDocument/2006/relationships/image" Target="../media/image260.png"/><Relationship Id="rId12" Type="http://schemas.openxmlformats.org/officeDocument/2006/relationships/image" Target="../media/image311.png"/><Relationship Id="rId2" Type="http://schemas.openxmlformats.org/officeDocument/2006/relationships/image" Target="../media/image590.png"/><Relationship Id="rId1" Type="http://schemas.openxmlformats.org/officeDocument/2006/relationships/slideLayout" Target="../slideLayouts/slideLayout2.xml"/><Relationship Id="rId6" Type="http://schemas.openxmlformats.org/officeDocument/2006/relationships/image" Target="../media/image250.png"/><Relationship Id="rId11" Type="http://schemas.openxmlformats.org/officeDocument/2006/relationships/image" Target="../media/image300.png"/><Relationship Id="rId10" Type="http://schemas.openxmlformats.org/officeDocument/2006/relationships/image" Target="../media/image290.png"/><Relationship Id="rId4" Type="http://schemas.openxmlformats.org/officeDocument/2006/relationships/image" Target="../media/image113.png"/><Relationship Id="rId9" Type="http://schemas.openxmlformats.org/officeDocument/2006/relationships/image" Target="../media/image280.png"/></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tags" Target="../tags/tag21.xml"/><Relationship Id="rId6" Type="http://schemas.openxmlformats.org/officeDocument/2006/relationships/image" Target="../media/image340.png"/><Relationship Id="rId5" Type="http://schemas.openxmlformats.org/officeDocument/2006/relationships/image" Target="../media/image114.png"/><Relationship Id="rId4" Type="http://schemas.openxmlformats.org/officeDocument/2006/relationships/image" Target="../media/image320.png"/></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xml"/><Relationship Id="rId1" Type="http://schemas.openxmlformats.org/officeDocument/2006/relationships/tags" Target="../tags/tag22.xml"/><Relationship Id="rId4" Type="http://schemas.openxmlformats.org/officeDocument/2006/relationships/image" Target="../media/image115.png"/></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tags" Target="../tags/tag23.xml"/><Relationship Id="rId4" Type="http://schemas.openxmlformats.org/officeDocument/2006/relationships/image" Target="../media/image116.png"/></Relationships>
</file>

<file path=ppt/slides/_rels/slide6.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8.gif"/><Relationship Id="rId4" Type="http://schemas.openxmlformats.org/officeDocument/2006/relationships/image" Target="../media/image7.gif"/></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xml"/><Relationship Id="rId1" Type="http://schemas.openxmlformats.org/officeDocument/2006/relationships/tags" Target="../tags/tag24.xml"/><Relationship Id="rId6" Type="http://schemas.openxmlformats.org/officeDocument/2006/relationships/image" Target="../media/image390.png"/><Relationship Id="rId5" Type="http://schemas.openxmlformats.org/officeDocument/2006/relationships/image" Target="../media/image118.png"/><Relationship Id="rId4" Type="http://schemas.openxmlformats.org/officeDocument/2006/relationships/image" Target="../media/image117.png"/></Relationships>
</file>

<file path=ppt/slides/_rels/slide61.xml.rels><?xml version="1.0" encoding="UTF-8" standalone="yes"?>
<Relationships xmlns="http://schemas.openxmlformats.org/package/2006/relationships"><Relationship Id="rId8" Type="http://schemas.openxmlformats.org/officeDocument/2006/relationships/image" Target="../media/image710.png"/><Relationship Id="rId3" Type="http://schemas.openxmlformats.org/officeDocument/2006/relationships/image" Target="../media/image119.png"/><Relationship Id="rId7" Type="http://schemas.openxmlformats.org/officeDocument/2006/relationships/image" Target="../media/image701.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690.png"/><Relationship Id="rId5" Type="http://schemas.openxmlformats.org/officeDocument/2006/relationships/image" Target="../media/image120.png"/><Relationship Id="rId4" Type="http://schemas.openxmlformats.org/officeDocument/2006/relationships/image" Target="../media/image221.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3" Type="http://schemas.openxmlformats.org/officeDocument/2006/relationships/image" Target="../media/image122.PNG"/><Relationship Id="rId7" Type="http://schemas.openxmlformats.org/officeDocument/2006/relationships/image" Target="../media/image126.png"/><Relationship Id="rId2" Type="http://schemas.openxmlformats.org/officeDocument/2006/relationships/image" Target="../media/image121.png"/><Relationship Id="rId1" Type="http://schemas.openxmlformats.org/officeDocument/2006/relationships/slideLayout" Target="../slideLayouts/slideLayout2.xml"/><Relationship Id="rId6" Type="http://schemas.openxmlformats.org/officeDocument/2006/relationships/image" Target="../media/image125.gif"/><Relationship Id="rId5" Type="http://schemas.openxmlformats.org/officeDocument/2006/relationships/image" Target="../media/image124.PNG"/><Relationship Id="rId4" Type="http://schemas.openxmlformats.org/officeDocument/2006/relationships/image" Target="../media/image123.png"/></Relationships>
</file>

<file path=ppt/slides/_rels/slide64.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8" Type="http://schemas.openxmlformats.org/officeDocument/2006/relationships/image" Target="../media/image134.png"/><Relationship Id="rId3" Type="http://schemas.openxmlformats.org/officeDocument/2006/relationships/image" Target="../media/image129.png"/><Relationship Id="rId7" Type="http://schemas.openxmlformats.org/officeDocument/2006/relationships/image" Target="../media/image133.png"/><Relationship Id="rId2" Type="http://schemas.openxmlformats.org/officeDocument/2006/relationships/image" Target="../media/image128.png"/><Relationship Id="rId1" Type="http://schemas.openxmlformats.org/officeDocument/2006/relationships/slideLayout" Target="../slideLayouts/slideLayout2.xml"/><Relationship Id="rId6" Type="http://schemas.openxmlformats.org/officeDocument/2006/relationships/image" Target="../media/image132.png"/><Relationship Id="rId5" Type="http://schemas.openxmlformats.org/officeDocument/2006/relationships/image" Target="../media/image131.png"/><Relationship Id="rId4" Type="http://schemas.openxmlformats.org/officeDocument/2006/relationships/image" Target="../media/image130.png"/><Relationship Id="rId9" Type="http://schemas.openxmlformats.org/officeDocument/2006/relationships/image" Target="../media/image135.png"/></Relationships>
</file>

<file path=ppt/slides/_rels/slide66.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image" Target="../media/image136.png"/><Relationship Id="rId1" Type="http://schemas.openxmlformats.org/officeDocument/2006/relationships/slideLayout" Target="../slideLayouts/slideLayout2.xml"/><Relationship Id="rId6" Type="http://schemas.openxmlformats.org/officeDocument/2006/relationships/image" Target="../media/image139.png"/><Relationship Id="rId5" Type="http://schemas.openxmlformats.org/officeDocument/2006/relationships/image" Target="../media/image700.png"/><Relationship Id="rId4" Type="http://schemas.openxmlformats.org/officeDocument/2006/relationships/image" Target="../media/image138.png"/></Relationships>
</file>

<file path=ppt/slides/_rels/slide67.xml.rels><?xml version="1.0" encoding="UTF-8" standalone="yes"?>
<Relationships xmlns="http://schemas.openxmlformats.org/package/2006/relationships"><Relationship Id="rId3" Type="http://schemas.openxmlformats.org/officeDocument/2006/relationships/image" Target="../media/image141.gif"/><Relationship Id="rId2" Type="http://schemas.openxmlformats.org/officeDocument/2006/relationships/image" Target="../media/image140.gif"/><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image" Target="../media/image142.png"/><Relationship Id="rId1" Type="http://schemas.openxmlformats.org/officeDocument/2006/relationships/slideLayout" Target="../slideLayouts/slideLayout2.xml"/><Relationship Id="rId4" Type="http://schemas.openxmlformats.org/officeDocument/2006/relationships/image" Target="../media/image144.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3A77D8-F7BB-4EE3-8028-6544CD7A1148}"/>
              </a:ext>
            </a:extLst>
          </p:cNvPr>
          <p:cNvSpPr>
            <a:spLocks noGrp="1"/>
          </p:cNvSpPr>
          <p:nvPr>
            <p:ph type="ctrTitle"/>
          </p:nvPr>
        </p:nvSpPr>
        <p:spPr>
          <a:xfrm>
            <a:off x="821317" y="1122363"/>
            <a:ext cx="10549366" cy="2387600"/>
          </a:xfrm>
        </p:spPr>
        <p:txBody>
          <a:bodyPr>
            <a:noAutofit/>
          </a:bodyPr>
          <a:lstStyle/>
          <a:p>
            <a:r>
              <a:rPr lang="en-US" sz="4400" dirty="0"/>
              <a:t>Analytical and Machine Learning based Frameworks for Synthesis of Planar, Spherical and Spatial Mechanisms</a:t>
            </a:r>
          </a:p>
        </p:txBody>
      </p:sp>
      <p:sp>
        <p:nvSpPr>
          <p:cNvPr id="3" name="Subtitle 2">
            <a:extLst>
              <a:ext uri="{FF2B5EF4-FFF2-40B4-BE49-F238E27FC236}">
                <a16:creationId xmlns:a16="http://schemas.microsoft.com/office/drawing/2014/main" id="{8039127C-34C9-4E35-AE2E-1E70F931091D}"/>
              </a:ext>
            </a:extLst>
          </p:cNvPr>
          <p:cNvSpPr>
            <a:spLocks noGrp="1"/>
          </p:cNvSpPr>
          <p:nvPr>
            <p:ph type="subTitle" idx="1"/>
          </p:nvPr>
        </p:nvSpPr>
        <p:spPr/>
        <p:txBody>
          <a:bodyPr/>
          <a:lstStyle/>
          <a:p>
            <a:endParaRPr lang="en-US" dirty="0"/>
          </a:p>
          <a:p>
            <a:r>
              <a:rPr lang="en-US" dirty="0"/>
              <a:t>By</a:t>
            </a:r>
          </a:p>
          <a:p>
            <a:r>
              <a:rPr lang="en-US" dirty="0"/>
              <a:t>Shashank Sharma</a:t>
            </a:r>
          </a:p>
        </p:txBody>
      </p:sp>
    </p:spTree>
    <p:extLst>
      <p:ext uri="{BB962C8B-B14F-4D97-AF65-F5344CB8AC3E}">
        <p14:creationId xmlns:p14="http://schemas.microsoft.com/office/powerpoint/2010/main" val="24156009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86F691-7DFB-4F9A-8288-75061A6A28F7}"/>
              </a:ext>
            </a:extLst>
          </p:cNvPr>
          <p:cNvSpPr>
            <a:spLocks noGrp="1"/>
          </p:cNvSpPr>
          <p:nvPr>
            <p:ph type="title"/>
          </p:nvPr>
        </p:nvSpPr>
        <p:spPr/>
        <p:txBody>
          <a:bodyPr/>
          <a:lstStyle/>
          <a:p>
            <a:r>
              <a:rPr lang="en-US" dirty="0"/>
              <a:t>Journal Publications</a:t>
            </a:r>
          </a:p>
        </p:txBody>
      </p:sp>
      <p:sp>
        <p:nvSpPr>
          <p:cNvPr id="3" name="Content Placeholder 2">
            <a:extLst>
              <a:ext uri="{FF2B5EF4-FFF2-40B4-BE49-F238E27FC236}">
                <a16:creationId xmlns:a16="http://schemas.microsoft.com/office/drawing/2014/main" id="{B86EE175-058E-4D1E-957E-3C14AA45597C}"/>
              </a:ext>
            </a:extLst>
          </p:cNvPr>
          <p:cNvSpPr>
            <a:spLocks noGrp="1"/>
          </p:cNvSpPr>
          <p:nvPr>
            <p:ph idx="1"/>
          </p:nvPr>
        </p:nvSpPr>
        <p:spPr/>
        <p:txBody>
          <a:bodyPr>
            <a:normAutofit/>
          </a:bodyPr>
          <a:lstStyle/>
          <a:p>
            <a:r>
              <a:rPr lang="en-US" sz="1800" dirty="0"/>
              <a:t>Sharma S., </a:t>
            </a:r>
            <a:r>
              <a:rPr lang="en-US" sz="1800" dirty="0" err="1"/>
              <a:t>Purwar</a:t>
            </a:r>
            <a:r>
              <a:rPr lang="en-US" sz="1800" dirty="0"/>
              <a:t> A., 2020, “</a:t>
            </a:r>
            <a:r>
              <a:rPr lang="en-US" sz="1800" b="1" dirty="0"/>
              <a:t>A Machine Learning Approach to Solving the Alt-</a:t>
            </a:r>
            <a:r>
              <a:rPr lang="en-US" sz="1800" b="1" dirty="0" err="1"/>
              <a:t>Burmester</a:t>
            </a:r>
            <a:r>
              <a:rPr lang="en-US" sz="1800" b="1" dirty="0"/>
              <a:t> Problem for Defect-free Spatial Mechanism Synthesis</a:t>
            </a:r>
            <a:r>
              <a:rPr lang="en-US" sz="1800" dirty="0"/>
              <a:t>”, ASME. J. </a:t>
            </a:r>
            <a:r>
              <a:rPr lang="en-US" sz="1800" dirty="0" err="1"/>
              <a:t>Comput</a:t>
            </a:r>
            <a:r>
              <a:rPr lang="en-US" sz="1800" dirty="0"/>
              <a:t>. Inf. Sci. Eng., manuscript under preparation</a:t>
            </a:r>
          </a:p>
          <a:p>
            <a:r>
              <a:rPr lang="en-US" sz="1800" dirty="0"/>
              <a:t>Sharma S., </a:t>
            </a:r>
            <a:r>
              <a:rPr lang="en-US" sz="1800" dirty="0" err="1"/>
              <a:t>Purwar</a:t>
            </a:r>
            <a:r>
              <a:rPr lang="en-US" sz="1800" dirty="0"/>
              <a:t> A., 2020, “</a:t>
            </a:r>
            <a:r>
              <a:rPr lang="en-US" sz="1800" b="1" dirty="0"/>
              <a:t>Unified Design of Spatial, Spherical and Planar Mechanisms for the Motion Synthesis Problem</a:t>
            </a:r>
            <a:r>
              <a:rPr lang="en-US" sz="1800" dirty="0"/>
              <a:t>”, ASME. J. Mechanisms Robotics. JMR-20-1314, Under Review</a:t>
            </a:r>
          </a:p>
          <a:p>
            <a:r>
              <a:rPr lang="en-US" sz="1800" dirty="0"/>
              <a:t>Sharma, S., and </a:t>
            </a:r>
            <a:r>
              <a:rPr lang="en-US" sz="1800" dirty="0" err="1"/>
              <a:t>Purwar</a:t>
            </a:r>
            <a:r>
              <a:rPr lang="en-US" sz="1800" dirty="0"/>
              <a:t>, A. (May 26, 2020). “</a:t>
            </a:r>
            <a:r>
              <a:rPr lang="en-US" sz="1800" b="1" dirty="0"/>
              <a:t>Using a Point-Line-Plane Representation for Unified Simulation of Planar and Spherical Mechanisms.</a:t>
            </a:r>
            <a:r>
              <a:rPr lang="en-US" sz="1800" dirty="0"/>
              <a:t>” ASME. J. </a:t>
            </a:r>
            <a:r>
              <a:rPr lang="en-US" sz="1800" dirty="0" err="1"/>
              <a:t>Comput</a:t>
            </a:r>
            <a:r>
              <a:rPr lang="en-US" sz="1800" dirty="0"/>
              <a:t>. Inf. Sci. Eng. December 2020; 20(6): 061002. doi:10.1115/1.4046817</a:t>
            </a:r>
          </a:p>
          <a:p>
            <a:r>
              <a:rPr lang="en-US" sz="1800" dirty="0"/>
              <a:t>Sharma, S., </a:t>
            </a:r>
            <a:r>
              <a:rPr lang="en-US" sz="1800" dirty="0" err="1"/>
              <a:t>Purwar</a:t>
            </a:r>
            <a:r>
              <a:rPr lang="en-US" sz="1800" dirty="0"/>
              <a:t>, A., and Jeffrey Ge, Q. (December 17, 2018). “</a:t>
            </a:r>
            <a:r>
              <a:rPr lang="en-US" sz="1800" b="1" dirty="0"/>
              <a:t>A Motion Synthesis Approach to Solving Alt-</a:t>
            </a:r>
            <a:r>
              <a:rPr lang="en-US" sz="1800" b="1" dirty="0" err="1"/>
              <a:t>Burmester</a:t>
            </a:r>
            <a:r>
              <a:rPr lang="en-US" sz="1800" b="1" dirty="0"/>
              <a:t> Problem by Exploiting Fourier Descriptor Relationship Between Path and Orientation Data.</a:t>
            </a:r>
            <a:r>
              <a:rPr lang="en-US" sz="1800" dirty="0"/>
              <a:t>” ASME. J. Mechanisms Robotics. February 2019; 11(1): 011016. </a:t>
            </a:r>
            <a:r>
              <a:rPr lang="en-US" sz="1800" dirty="0" err="1"/>
              <a:t>doi</a:t>
            </a:r>
            <a:r>
              <a:rPr lang="en-US" sz="1800" dirty="0"/>
              <a:t>: 10.1115/1.4042054</a:t>
            </a:r>
          </a:p>
          <a:p>
            <a:r>
              <a:rPr lang="en-US" sz="1800" dirty="0"/>
              <a:t>Sharma, S., </a:t>
            </a:r>
            <a:r>
              <a:rPr lang="en-US" sz="1800" dirty="0" err="1"/>
              <a:t>Purwar</a:t>
            </a:r>
            <a:r>
              <a:rPr lang="en-US" sz="1800" dirty="0"/>
              <a:t>, A., and Jeffrey Ge, Q. (October 18, 2018). “</a:t>
            </a:r>
            <a:r>
              <a:rPr lang="en-US" sz="1800" b="1" dirty="0"/>
              <a:t>An Optimal Parametrization Scheme for Path Generation Using Fourier Descriptors for Four-Bar Mechanism Synthesis.</a:t>
            </a:r>
            <a:r>
              <a:rPr lang="en-US" sz="1800" dirty="0"/>
              <a:t>” ASME. J. </a:t>
            </a:r>
            <a:r>
              <a:rPr lang="en-US" sz="1800" dirty="0" err="1"/>
              <a:t>Comput</a:t>
            </a:r>
            <a:r>
              <a:rPr lang="en-US" sz="1800" dirty="0"/>
              <a:t>. Inf. Sci. Eng. March 2019; 19(1): 014501. </a:t>
            </a:r>
            <a:r>
              <a:rPr lang="en-US" sz="1800" dirty="0" err="1"/>
              <a:t>doi</a:t>
            </a:r>
            <a:r>
              <a:rPr lang="en-US" sz="1800" dirty="0"/>
              <a:t>: 10.1115/1.4041566</a:t>
            </a:r>
          </a:p>
        </p:txBody>
      </p:sp>
    </p:spTree>
    <p:extLst>
      <p:ext uri="{BB962C8B-B14F-4D97-AF65-F5344CB8AC3E}">
        <p14:creationId xmlns:p14="http://schemas.microsoft.com/office/powerpoint/2010/main" val="32118413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BC9514D-AC47-43A0-B9E3-9A04DC0CCCE7}"/>
              </a:ext>
            </a:extLst>
          </p:cNvPr>
          <p:cNvSpPr>
            <a:spLocks noGrp="1"/>
          </p:cNvSpPr>
          <p:nvPr>
            <p:ph type="title"/>
          </p:nvPr>
        </p:nvSpPr>
        <p:spPr/>
        <p:txBody>
          <a:bodyPr/>
          <a:lstStyle/>
          <a:p>
            <a:pPr algn="ctr"/>
            <a:r>
              <a:rPr lang="en-US" dirty="0"/>
              <a:t>Spatial Alt-</a:t>
            </a:r>
            <a:r>
              <a:rPr lang="en-US" dirty="0" err="1"/>
              <a:t>Burmester</a:t>
            </a:r>
            <a:r>
              <a:rPr lang="en-US" dirty="0"/>
              <a:t> Synthesis</a:t>
            </a:r>
            <a:br>
              <a:rPr lang="en-US" dirty="0"/>
            </a:br>
            <a:endParaRPr lang="en-US" dirty="0"/>
          </a:p>
        </p:txBody>
      </p:sp>
      <p:sp>
        <p:nvSpPr>
          <p:cNvPr id="7" name="Text Placeholder 6">
            <a:extLst>
              <a:ext uri="{FF2B5EF4-FFF2-40B4-BE49-F238E27FC236}">
                <a16:creationId xmlns:a16="http://schemas.microsoft.com/office/drawing/2014/main" id="{38377D31-78D8-46BF-8EB2-7BB2270550BD}"/>
              </a:ext>
            </a:extLst>
          </p:cNvPr>
          <p:cNvSpPr>
            <a:spLocks noGrp="1"/>
          </p:cNvSpPr>
          <p:nvPr>
            <p:ph type="body" idx="1"/>
          </p:nvPr>
        </p:nvSpPr>
        <p:spPr/>
        <p:txBody>
          <a:bodyPr>
            <a:normAutofit/>
          </a:bodyPr>
          <a:lstStyle/>
          <a:p>
            <a:pPr algn="ctr"/>
            <a:r>
              <a:rPr lang="en-US" sz="3200" dirty="0">
                <a:solidFill>
                  <a:schemeClr val="tx1"/>
                </a:solidFill>
              </a:rPr>
              <a:t>A Machine Learning Approach to Solving the Alt-</a:t>
            </a:r>
            <a:r>
              <a:rPr lang="en-US" sz="3200" dirty="0" err="1">
                <a:solidFill>
                  <a:schemeClr val="tx1"/>
                </a:solidFill>
              </a:rPr>
              <a:t>Burmester</a:t>
            </a:r>
            <a:r>
              <a:rPr lang="en-US" sz="3200" dirty="0">
                <a:solidFill>
                  <a:schemeClr val="tx1"/>
                </a:solidFill>
              </a:rPr>
              <a:t> Problem for Defect-free Spatial Mechanism Synthesis</a:t>
            </a:r>
          </a:p>
        </p:txBody>
      </p:sp>
    </p:spTree>
    <p:extLst>
      <p:ext uri="{BB962C8B-B14F-4D97-AF65-F5344CB8AC3E}">
        <p14:creationId xmlns:p14="http://schemas.microsoft.com/office/powerpoint/2010/main" val="7155255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Content Placeholder 32">
            <a:extLst>
              <a:ext uri="{FF2B5EF4-FFF2-40B4-BE49-F238E27FC236}">
                <a16:creationId xmlns:a16="http://schemas.microsoft.com/office/drawing/2014/main" id="{AC300744-7E20-453E-84EB-70BB87ED72B7}"/>
              </a:ext>
            </a:extLst>
          </p:cNvPr>
          <p:cNvSpPr>
            <a:spLocks noGrp="1"/>
          </p:cNvSpPr>
          <p:nvPr>
            <p:ph idx="1"/>
          </p:nvPr>
        </p:nvSpPr>
        <p:spPr>
          <a:xfrm>
            <a:off x="838200" y="1825625"/>
            <a:ext cx="10515600" cy="4351338"/>
          </a:xfrm>
          <a:ln>
            <a:noFill/>
          </a:ln>
        </p:spPr>
        <p:txBody>
          <a:bodyPr/>
          <a:lstStyle/>
          <a:p>
            <a:endParaRPr lang="en-US" dirty="0"/>
          </a:p>
        </p:txBody>
      </p:sp>
      <p:sp>
        <p:nvSpPr>
          <p:cNvPr id="2" name="Title 1">
            <a:extLst>
              <a:ext uri="{FF2B5EF4-FFF2-40B4-BE49-F238E27FC236}">
                <a16:creationId xmlns:a16="http://schemas.microsoft.com/office/drawing/2014/main" id="{46B3F12E-3207-4AB1-B161-03880C57C9BA}"/>
              </a:ext>
            </a:extLst>
          </p:cNvPr>
          <p:cNvSpPr>
            <a:spLocks noGrp="1"/>
          </p:cNvSpPr>
          <p:nvPr>
            <p:ph type="title"/>
          </p:nvPr>
        </p:nvSpPr>
        <p:spPr/>
        <p:txBody>
          <a:bodyPr/>
          <a:lstStyle/>
          <a:p>
            <a:r>
              <a:rPr lang="en-US" dirty="0"/>
              <a:t>Spatial Alt-</a:t>
            </a:r>
            <a:r>
              <a:rPr lang="en-US" dirty="0" err="1"/>
              <a:t>Burmester</a:t>
            </a:r>
            <a:r>
              <a:rPr lang="en-US" dirty="0"/>
              <a:t> Problem</a:t>
            </a:r>
          </a:p>
        </p:txBody>
      </p:sp>
      <p:pic>
        <p:nvPicPr>
          <p:cNvPr id="3" name="Picture 2">
            <a:extLst>
              <a:ext uri="{FF2B5EF4-FFF2-40B4-BE49-F238E27FC236}">
                <a16:creationId xmlns:a16="http://schemas.microsoft.com/office/drawing/2014/main" id="{DBBA4D3B-4765-4DD3-B861-6F65934601AD}"/>
              </a:ext>
            </a:extLst>
          </p:cNvPr>
          <p:cNvPicPr>
            <a:picLocks noChangeAspect="1"/>
          </p:cNvPicPr>
          <p:nvPr/>
        </p:nvPicPr>
        <p:blipFill>
          <a:blip r:embed="rId2"/>
          <a:stretch>
            <a:fillRect/>
          </a:stretch>
        </p:blipFill>
        <p:spPr>
          <a:xfrm>
            <a:off x="412668" y="1825625"/>
            <a:ext cx="3797858" cy="3940024"/>
          </a:xfrm>
          <a:prstGeom prst="rect">
            <a:avLst/>
          </a:prstGeom>
        </p:spPr>
      </p:pic>
      <p:pic>
        <p:nvPicPr>
          <p:cNvPr id="5" name="Picture 4">
            <a:extLst>
              <a:ext uri="{FF2B5EF4-FFF2-40B4-BE49-F238E27FC236}">
                <a16:creationId xmlns:a16="http://schemas.microsoft.com/office/drawing/2014/main" id="{3D693913-0CF1-459B-9DB5-D298F9D62962}"/>
              </a:ext>
            </a:extLst>
          </p:cNvPr>
          <p:cNvPicPr>
            <a:picLocks noChangeAspect="1"/>
          </p:cNvPicPr>
          <p:nvPr/>
        </p:nvPicPr>
        <p:blipFill rotWithShape="1">
          <a:blip r:embed="rId3"/>
          <a:srcRect l="4088" t="1708" r="1696" b="1903"/>
          <a:stretch/>
        </p:blipFill>
        <p:spPr>
          <a:xfrm>
            <a:off x="4210526" y="1825625"/>
            <a:ext cx="3712449" cy="3944396"/>
          </a:xfrm>
          <a:prstGeom prst="rect">
            <a:avLst/>
          </a:prstGeom>
        </p:spPr>
      </p:pic>
      <p:pic>
        <p:nvPicPr>
          <p:cNvPr id="6" name="Picture 5">
            <a:extLst>
              <a:ext uri="{FF2B5EF4-FFF2-40B4-BE49-F238E27FC236}">
                <a16:creationId xmlns:a16="http://schemas.microsoft.com/office/drawing/2014/main" id="{1455E0C9-1A68-47AD-9094-D1B4C0599D82}"/>
              </a:ext>
            </a:extLst>
          </p:cNvPr>
          <p:cNvPicPr>
            <a:picLocks noChangeAspect="1"/>
          </p:cNvPicPr>
          <p:nvPr/>
        </p:nvPicPr>
        <p:blipFill>
          <a:blip r:embed="rId4"/>
          <a:stretch>
            <a:fillRect/>
          </a:stretch>
        </p:blipFill>
        <p:spPr>
          <a:xfrm>
            <a:off x="7922975" y="1690687"/>
            <a:ext cx="3843110" cy="4074961"/>
          </a:xfrm>
          <a:prstGeom prst="rect">
            <a:avLst/>
          </a:prstGeom>
        </p:spPr>
      </p:pic>
      <p:sp>
        <p:nvSpPr>
          <p:cNvPr id="7" name="TextBox 6">
            <a:extLst>
              <a:ext uri="{FF2B5EF4-FFF2-40B4-BE49-F238E27FC236}">
                <a16:creationId xmlns:a16="http://schemas.microsoft.com/office/drawing/2014/main" id="{0317AAC4-36EB-4E64-9B5B-F90640DFD25A}"/>
              </a:ext>
            </a:extLst>
          </p:cNvPr>
          <p:cNvSpPr txBox="1"/>
          <p:nvPr/>
        </p:nvSpPr>
        <p:spPr>
          <a:xfrm>
            <a:off x="1319301" y="5828622"/>
            <a:ext cx="1984591" cy="369332"/>
          </a:xfrm>
          <a:prstGeom prst="rect">
            <a:avLst/>
          </a:prstGeom>
          <a:noFill/>
        </p:spPr>
        <p:txBody>
          <a:bodyPr wrap="square" rtlCol="0">
            <a:spAutoFit/>
          </a:bodyPr>
          <a:lstStyle/>
          <a:p>
            <a:pPr algn="ctr"/>
            <a:r>
              <a:rPr lang="en-US" dirty="0"/>
              <a:t>Motion Synthesis</a:t>
            </a:r>
          </a:p>
        </p:txBody>
      </p:sp>
      <p:sp>
        <p:nvSpPr>
          <p:cNvPr id="10" name="TextBox 9">
            <a:extLst>
              <a:ext uri="{FF2B5EF4-FFF2-40B4-BE49-F238E27FC236}">
                <a16:creationId xmlns:a16="http://schemas.microsoft.com/office/drawing/2014/main" id="{67860A1A-685A-424B-BCA4-AF6D6647746C}"/>
              </a:ext>
            </a:extLst>
          </p:cNvPr>
          <p:cNvSpPr txBox="1"/>
          <p:nvPr/>
        </p:nvSpPr>
        <p:spPr>
          <a:xfrm>
            <a:off x="4832995" y="5828622"/>
            <a:ext cx="2526010" cy="369332"/>
          </a:xfrm>
          <a:prstGeom prst="rect">
            <a:avLst/>
          </a:prstGeom>
          <a:noFill/>
        </p:spPr>
        <p:txBody>
          <a:bodyPr wrap="square" rtlCol="0">
            <a:spAutoFit/>
          </a:bodyPr>
          <a:lstStyle/>
          <a:p>
            <a:pPr algn="ctr"/>
            <a:r>
              <a:rPr lang="en-US" dirty="0"/>
              <a:t>Alt-</a:t>
            </a:r>
            <a:r>
              <a:rPr lang="en-US" dirty="0" err="1"/>
              <a:t>Burmester</a:t>
            </a:r>
            <a:r>
              <a:rPr lang="en-US" dirty="0"/>
              <a:t> Synthesis</a:t>
            </a:r>
          </a:p>
        </p:txBody>
      </p:sp>
      <p:sp>
        <p:nvSpPr>
          <p:cNvPr id="12" name="TextBox 11">
            <a:extLst>
              <a:ext uri="{FF2B5EF4-FFF2-40B4-BE49-F238E27FC236}">
                <a16:creationId xmlns:a16="http://schemas.microsoft.com/office/drawing/2014/main" id="{752503AC-D5BD-483A-AF2B-E2659E83CEBC}"/>
              </a:ext>
            </a:extLst>
          </p:cNvPr>
          <p:cNvSpPr txBox="1"/>
          <p:nvPr/>
        </p:nvSpPr>
        <p:spPr>
          <a:xfrm>
            <a:off x="8852234" y="5828622"/>
            <a:ext cx="1984591" cy="369332"/>
          </a:xfrm>
          <a:prstGeom prst="rect">
            <a:avLst/>
          </a:prstGeom>
          <a:noFill/>
        </p:spPr>
        <p:txBody>
          <a:bodyPr wrap="square" rtlCol="0">
            <a:spAutoFit/>
          </a:bodyPr>
          <a:lstStyle/>
          <a:p>
            <a:pPr algn="ctr"/>
            <a:r>
              <a:rPr lang="en-US" dirty="0"/>
              <a:t>Path Synthesis</a:t>
            </a:r>
          </a:p>
        </p:txBody>
      </p:sp>
    </p:spTree>
    <p:extLst>
      <p:ext uri="{BB962C8B-B14F-4D97-AF65-F5344CB8AC3E}">
        <p14:creationId xmlns:p14="http://schemas.microsoft.com/office/powerpoint/2010/main" val="39507934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Content Placeholder 32">
            <a:extLst>
              <a:ext uri="{FF2B5EF4-FFF2-40B4-BE49-F238E27FC236}">
                <a16:creationId xmlns:a16="http://schemas.microsoft.com/office/drawing/2014/main" id="{AC300744-7E20-453E-84EB-70BB87ED72B7}"/>
              </a:ext>
            </a:extLst>
          </p:cNvPr>
          <p:cNvSpPr>
            <a:spLocks noGrp="1"/>
          </p:cNvSpPr>
          <p:nvPr>
            <p:ph idx="1"/>
          </p:nvPr>
        </p:nvSpPr>
        <p:spPr>
          <a:xfrm>
            <a:off x="838200" y="1825625"/>
            <a:ext cx="4494887" cy="4351338"/>
          </a:xfrm>
          <a:ln>
            <a:noFill/>
          </a:ln>
        </p:spPr>
        <p:txBody>
          <a:bodyPr/>
          <a:lstStyle/>
          <a:p>
            <a:r>
              <a:rPr lang="en-US" dirty="0"/>
              <a:t>A 5-SS platform linkage consists of a rigid floating body supported by five legs,  each with a spherical joint on both ends.</a:t>
            </a:r>
          </a:p>
          <a:p>
            <a:r>
              <a:rPr lang="en-US" dirty="0"/>
              <a:t>It is a one degree-of-freedom mechanism.</a:t>
            </a:r>
          </a:p>
        </p:txBody>
      </p:sp>
      <p:sp>
        <p:nvSpPr>
          <p:cNvPr id="2" name="Title 1">
            <a:extLst>
              <a:ext uri="{FF2B5EF4-FFF2-40B4-BE49-F238E27FC236}">
                <a16:creationId xmlns:a16="http://schemas.microsoft.com/office/drawing/2014/main" id="{46B3F12E-3207-4AB1-B161-03880C57C9BA}"/>
              </a:ext>
            </a:extLst>
          </p:cNvPr>
          <p:cNvSpPr>
            <a:spLocks noGrp="1"/>
          </p:cNvSpPr>
          <p:nvPr>
            <p:ph type="title"/>
          </p:nvPr>
        </p:nvSpPr>
        <p:spPr/>
        <p:txBody>
          <a:bodyPr/>
          <a:lstStyle/>
          <a:p>
            <a:r>
              <a:rPr lang="en-US" dirty="0"/>
              <a:t>5-SS Mechanism</a:t>
            </a:r>
          </a:p>
        </p:txBody>
      </p:sp>
      <p:pic>
        <p:nvPicPr>
          <p:cNvPr id="4" name="Content Placeholder 4" descr="A close up of a wire fence&#10;&#10;Description automatically generated">
            <a:extLst>
              <a:ext uri="{FF2B5EF4-FFF2-40B4-BE49-F238E27FC236}">
                <a16:creationId xmlns:a16="http://schemas.microsoft.com/office/drawing/2014/main" id="{04C68A4B-3C2C-4D2E-BD41-A5F2230756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35380" y="2053140"/>
            <a:ext cx="5623285" cy="3585270"/>
          </a:xfrm>
          <a:prstGeom prst="rect">
            <a:avLst/>
          </a:prstGeom>
        </p:spPr>
      </p:pic>
      <p:sp>
        <p:nvSpPr>
          <p:cNvPr id="8" name="TextBox 7">
            <a:extLst>
              <a:ext uri="{FF2B5EF4-FFF2-40B4-BE49-F238E27FC236}">
                <a16:creationId xmlns:a16="http://schemas.microsoft.com/office/drawing/2014/main" id="{65CDD75A-BD3D-4DDE-8658-A7D3FDBC521C}"/>
              </a:ext>
            </a:extLst>
          </p:cNvPr>
          <p:cNvSpPr txBox="1"/>
          <p:nvPr/>
        </p:nvSpPr>
        <p:spPr>
          <a:xfrm>
            <a:off x="7541659" y="5824464"/>
            <a:ext cx="2410725" cy="369332"/>
          </a:xfrm>
          <a:prstGeom prst="rect">
            <a:avLst/>
          </a:prstGeom>
          <a:noFill/>
        </p:spPr>
        <p:txBody>
          <a:bodyPr wrap="none" rtlCol="0">
            <a:spAutoFit/>
          </a:bodyPr>
          <a:lstStyle/>
          <a:p>
            <a:r>
              <a:rPr lang="en-US" dirty="0"/>
              <a:t>Spatial 5-SS Mechanism</a:t>
            </a:r>
          </a:p>
        </p:txBody>
      </p:sp>
    </p:spTree>
    <p:extLst>
      <p:ext uri="{BB962C8B-B14F-4D97-AF65-F5344CB8AC3E}">
        <p14:creationId xmlns:p14="http://schemas.microsoft.com/office/powerpoint/2010/main" val="32704517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86078A-41E1-470F-B7A2-FD6EF03684AE}"/>
              </a:ext>
            </a:extLst>
          </p:cNvPr>
          <p:cNvSpPr>
            <a:spLocks noGrp="1"/>
          </p:cNvSpPr>
          <p:nvPr>
            <p:ph type="title"/>
          </p:nvPr>
        </p:nvSpPr>
        <p:spPr/>
        <p:txBody>
          <a:bodyPr/>
          <a:lstStyle/>
          <a:p>
            <a:r>
              <a:rPr lang="en-US" dirty="0"/>
              <a:t>Defect-Free Mechanism Synthesis Problem</a:t>
            </a:r>
          </a:p>
        </p:txBody>
      </p:sp>
      <p:sp>
        <p:nvSpPr>
          <p:cNvPr id="3" name="Content Placeholder 2">
            <a:extLst>
              <a:ext uri="{FF2B5EF4-FFF2-40B4-BE49-F238E27FC236}">
                <a16:creationId xmlns:a16="http://schemas.microsoft.com/office/drawing/2014/main" id="{6282349D-3818-4019-A2A9-9AA02B18C4EF}"/>
              </a:ext>
            </a:extLst>
          </p:cNvPr>
          <p:cNvSpPr>
            <a:spLocks noGrp="1"/>
          </p:cNvSpPr>
          <p:nvPr>
            <p:ph idx="1"/>
          </p:nvPr>
        </p:nvSpPr>
        <p:spPr>
          <a:xfrm>
            <a:off x="838200" y="1825625"/>
            <a:ext cx="4500360" cy="4351338"/>
          </a:xfrm>
        </p:spPr>
        <p:txBody>
          <a:bodyPr/>
          <a:lstStyle/>
          <a:p>
            <a:r>
              <a:rPr lang="en-US" dirty="0"/>
              <a:t>Spatial 5-SS mechanism coupler paths tend to have multiple branches and circuits.</a:t>
            </a:r>
          </a:p>
          <a:p>
            <a:r>
              <a:rPr lang="en-US" dirty="0"/>
              <a:t>Solution concepts need to satisfy input path requirements without defects for it to be useful.</a:t>
            </a:r>
          </a:p>
        </p:txBody>
      </p:sp>
      <p:pic>
        <p:nvPicPr>
          <p:cNvPr id="4" name="Content Placeholder 3">
            <a:extLst>
              <a:ext uri="{FF2B5EF4-FFF2-40B4-BE49-F238E27FC236}">
                <a16:creationId xmlns:a16="http://schemas.microsoft.com/office/drawing/2014/main" id="{AD76577E-4917-49CE-8BED-7C97B9648CC1}"/>
              </a:ext>
            </a:extLst>
          </p:cNvPr>
          <p:cNvPicPr>
            <a:picLocks noChangeAspect="1"/>
          </p:cNvPicPr>
          <p:nvPr/>
        </p:nvPicPr>
        <p:blipFill>
          <a:blip r:embed="rId3"/>
          <a:stretch>
            <a:fillRect/>
          </a:stretch>
        </p:blipFill>
        <p:spPr>
          <a:xfrm>
            <a:off x="6107831" y="2333738"/>
            <a:ext cx="4980892" cy="3988259"/>
          </a:xfrm>
          <a:prstGeom prst="rect">
            <a:avLst/>
          </a:prstGeom>
        </p:spPr>
      </p:pic>
      <p:sp>
        <p:nvSpPr>
          <p:cNvPr id="5" name="TextBox 4">
            <a:extLst>
              <a:ext uri="{FF2B5EF4-FFF2-40B4-BE49-F238E27FC236}">
                <a16:creationId xmlns:a16="http://schemas.microsoft.com/office/drawing/2014/main" id="{DBB997BB-01AC-4A91-A915-16282AFE3DBA}"/>
              </a:ext>
            </a:extLst>
          </p:cNvPr>
          <p:cNvSpPr txBox="1"/>
          <p:nvPr/>
        </p:nvSpPr>
        <p:spPr>
          <a:xfrm>
            <a:off x="6608245" y="6258433"/>
            <a:ext cx="3980064" cy="369332"/>
          </a:xfrm>
          <a:prstGeom prst="rect">
            <a:avLst/>
          </a:prstGeom>
          <a:noFill/>
        </p:spPr>
        <p:txBody>
          <a:bodyPr wrap="none" rtlCol="0">
            <a:spAutoFit/>
          </a:bodyPr>
          <a:lstStyle/>
          <a:p>
            <a:r>
              <a:rPr lang="en-US" dirty="0"/>
              <a:t>Coupler paths of sample 5SS mechanism</a:t>
            </a:r>
          </a:p>
        </p:txBody>
      </p:sp>
      <p:sp>
        <p:nvSpPr>
          <p:cNvPr id="6" name="Rectangle 5">
            <a:extLst>
              <a:ext uri="{FF2B5EF4-FFF2-40B4-BE49-F238E27FC236}">
                <a16:creationId xmlns:a16="http://schemas.microsoft.com/office/drawing/2014/main" id="{094F0B47-EC03-42CE-94D7-0AA77E9248D3}"/>
              </a:ext>
            </a:extLst>
          </p:cNvPr>
          <p:cNvSpPr/>
          <p:nvPr/>
        </p:nvSpPr>
        <p:spPr>
          <a:xfrm>
            <a:off x="6439128" y="1557148"/>
            <a:ext cx="1735717" cy="400623"/>
          </a:xfrm>
          <a:prstGeom prst="rect">
            <a:avLst/>
          </a:prstGeom>
          <a:solidFill>
            <a:schemeClr val="bg1">
              <a:lumMod val="95000"/>
            </a:schemeClr>
          </a:solidFill>
          <a:ln>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dirty="0"/>
              <a:t>Branch Defects</a:t>
            </a:r>
          </a:p>
        </p:txBody>
      </p:sp>
      <p:sp>
        <p:nvSpPr>
          <p:cNvPr id="7" name="Rectangle 6">
            <a:extLst>
              <a:ext uri="{FF2B5EF4-FFF2-40B4-BE49-F238E27FC236}">
                <a16:creationId xmlns:a16="http://schemas.microsoft.com/office/drawing/2014/main" id="{319567EF-2E20-4FA3-A010-481FC8ED2BCD}"/>
              </a:ext>
            </a:extLst>
          </p:cNvPr>
          <p:cNvSpPr/>
          <p:nvPr/>
        </p:nvSpPr>
        <p:spPr>
          <a:xfrm>
            <a:off x="9193279" y="1546197"/>
            <a:ext cx="1670012" cy="400623"/>
          </a:xfrm>
          <a:prstGeom prst="rect">
            <a:avLst/>
          </a:prstGeom>
          <a:solidFill>
            <a:schemeClr val="bg1">
              <a:lumMod val="95000"/>
            </a:schemeClr>
          </a:solidFill>
          <a:ln>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dirty="0"/>
              <a:t>Circuit Defects</a:t>
            </a:r>
          </a:p>
        </p:txBody>
      </p:sp>
      <p:cxnSp>
        <p:nvCxnSpPr>
          <p:cNvPr id="8" name="Straight Arrow Connector 7">
            <a:extLst>
              <a:ext uri="{FF2B5EF4-FFF2-40B4-BE49-F238E27FC236}">
                <a16:creationId xmlns:a16="http://schemas.microsoft.com/office/drawing/2014/main" id="{C7879B18-D4BF-498B-B5F7-D18278BFC8A2}"/>
              </a:ext>
            </a:extLst>
          </p:cNvPr>
          <p:cNvCxnSpPr>
            <a:cxnSpLocks/>
            <a:stCxn id="6" idx="2"/>
          </p:cNvCxnSpPr>
          <p:nvPr/>
        </p:nvCxnSpPr>
        <p:spPr>
          <a:xfrm flipH="1">
            <a:off x="6942869" y="1957771"/>
            <a:ext cx="364118" cy="1256312"/>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C88D7DFE-C4B8-40BB-8906-7BF147A5F4B2}"/>
              </a:ext>
            </a:extLst>
          </p:cNvPr>
          <p:cNvCxnSpPr>
            <a:cxnSpLocks/>
            <a:stCxn id="6" idx="2"/>
          </p:cNvCxnSpPr>
          <p:nvPr/>
        </p:nvCxnSpPr>
        <p:spPr>
          <a:xfrm flipH="1">
            <a:off x="7181051" y="1957771"/>
            <a:ext cx="125936" cy="1256312"/>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B73FB90D-BBC7-4E56-A454-A86A01D296D8}"/>
              </a:ext>
            </a:extLst>
          </p:cNvPr>
          <p:cNvCxnSpPr>
            <a:cxnSpLocks/>
            <a:stCxn id="6" idx="2"/>
          </p:cNvCxnSpPr>
          <p:nvPr/>
        </p:nvCxnSpPr>
        <p:spPr>
          <a:xfrm flipH="1">
            <a:off x="7129035" y="1957771"/>
            <a:ext cx="177952" cy="3501246"/>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89999C2A-3D81-4782-8849-E5846334D60F}"/>
              </a:ext>
            </a:extLst>
          </p:cNvPr>
          <p:cNvCxnSpPr>
            <a:cxnSpLocks/>
            <a:stCxn id="7" idx="2"/>
          </p:cNvCxnSpPr>
          <p:nvPr/>
        </p:nvCxnSpPr>
        <p:spPr>
          <a:xfrm flipH="1">
            <a:off x="8870697" y="1946820"/>
            <a:ext cx="1157588" cy="639107"/>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3C9BC222-EC48-49CF-A20B-BABB269960FA}"/>
              </a:ext>
            </a:extLst>
          </p:cNvPr>
          <p:cNvCxnSpPr>
            <a:cxnSpLocks/>
            <a:stCxn id="7" idx="2"/>
          </p:cNvCxnSpPr>
          <p:nvPr/>
        </p:nvCxnSpPr>
        <p:spPr>
          <a:xfrm flipH="1">
            <a:off x="9582036" y="1946820"/>
            <a:ext cx="446249" cy="1584839"/>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83205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857F70-BCD1-4C44-B78C-F17FB1AE3A85}"/>
              </a:ext>
            </a:extLst>
          </p:cNvPr>
          <p:cNvSpPr>
            <a:spLocks noGrp="1"/>
          </p:cNvSpPr>
          <p:nvPr>
            <p:ph type="title"/>
          </p:nvPr>
        </p:nvSpPr>
        <p:spPr/>
        <p:txBody>
          <a:bodyPr/>
          <a:lstStyle/>
          <a:p>
            <a:r>
              <a:rPr lang="en-US" dirty="0"/>
              <a:t>Machine Learning based Algorithm</a:t>
            </a:r>
          </a:p>
        </p:txBody>
      </p:sp>
      <p:pic>
        <p:nvPicPr>
          <p:cNvPr id="5" name="Content Placeholder 4" descr="A screenshot of a cell phone&#10;&#10;Description automatically generated">
            <a:extLst>
              <a:ext uri="{FF2B5EF4-FFF2-40B4-BE49-F238E27FC236}">
                <a16:creationId xmlns:a16="http://schemas.microsoft.com/office/drawing/2014/main" id="{8A612DC8-2B23-4915-A6C6-A2D59785C6F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63282" y="1966685"/>
            <a:ext cx="11670598" cy="1756615"/>
          </a:xfrm>
        </p:spPr>
      </p:pic>
      <p:pic>
        <p:nvPicPr>
          <p:cNvPr id="7" name="Picture 6" descr="A picture containing meter, clock&#10;&#10;Description automatically generated">
            <a:extLst>
              <a:ext uri="{FF2B5EF4-FFF2-40B4-BE49-F238E27FC236}">
                <a16:creationId xmlns:a16="http://schemas.microsoft.com/office/drawing/2014/main" id="{720CFE36-A3E1-47EC-A8E1-E548598D88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542" y="3889690"/>
            <a:ext cx="11933880" cy="2828235"/>
          </a:xfrm>
          <a:prstGeom prst="rect">
            <a:avLst/>
          </a:prstGeom>
        </p:spPr>
      </p:pic>
    </p:spTree>
    <p:extLst>
      <p:ext uri="{BB962C8B-B14F-4D97-AF65-F5344CB8AC3E}">
        <p14:creationId xmlns:p14="http://schemas.microsoft.com/office/powerpoint/2010/main" val="32671334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A007ED-B868-464C-B555-9FDB085823A0}"/>
              </a:ext>
            </a:extLst>
          </p:cNvPr>
          <p:cNvSpPr>
            <a:spLocks noGrp="1"/>
          </p:cNvSpPr>
          <p:nvPr>
            <p:ph type="title"/>
          </p:nvPr>
        </p:nvSpPr>
        <p:spPr/>
        <p:txBody>
          <a:bodyPr/>
          <a:lstStyle/>
          <a:p>
            <a:r>
              <a:rPr lang="en-US" dirty="0"/>
              <a:t>Data Generation using a Kinematic Solver</a:t>
            </a:r>
          </a:p>
        </p:txBody>
      </p:sp>
      <p:sp>
        <p:nvSpPr>
          <p:cNvPr id="3" name="Content Placeholder 2">
            <a:extLst>
              <a:ext uri="{FF2B5EF4-FFF2-40B4-BE49-F238E27FC236}">
                <a16:creationId xmlns:a16="http://schemas.microsoft.com/office/drawing/2014/main" id="{67E68B20-5FF3-4329-A29B-2818DE545B29}"/>
              </a:ext>
            </a:extLst>
          </p:cNvPr>
          <p:cNvSpPr>
            <a:spLocks noGrp="1"/>
          </p:cNvSpPr>
          <p:nvPr>
            <p:ph idx="1"/>
          </p:nvPr>
        </p:nvSpPr>
        <p:spPr>
          <a:xfrm>
            <a:off x="838200" y="1825625"/>
            <a:ext cx="5015055" cy="4351338"/>
          </a:xfrm>
        </p:spPr>
        <p:txBody>
          <a:bodyPr>
            <a:normAutofit lnSpcReduction="10000"/>
          </a:bodyPr>
          <a:lstStyle/>
          <a:p>
            <a:r>
              <a:rPr lang="en-US" dirty="0"/>
              <a:t>Iterative solver based on Newton-Raphson method.</a:t>
            </a:r>
          </a:p>
          <a:p>
            <a:r>
              <a:rPr lang="en-US" dirty="0"/>
              <a:t>Eighteen constraint equations for RR links.</a:t>
            </a:r>
          </a:p>
          <a:p>
            <a:r>
              <a:rPr lang="en-US" dirty="0"/>
              <a:t>Fifteen MP coordinates and three C coordinates.</a:t>
            </a:r>
          </a:p>
          <a:p>
            <a:r>
              <a:rPr lang="en-US" dirty="0"/>
              <a:t>A data set of 10,000 defect-free coupler motions is generated. </a:t>
            </a:r>
          </a:p>
          <a:p>
            <a:r>
              <a:rPr lang="en-US" dirty="0"/>
              <a:t>Each motion consist of 25 path points and orientations</a:t>
            </a:r>
          </a:p>
        </p:txBody>
      </p:sp>
      <p:pic>
        <p:nvPicPr>
          <p:cNvPr id="4" name="Picture 3">
            <a:extLst>
              <a:ext uri="{FF2B5EF4-FFF2-40B4-BE49-F238E27FC236}">
                <a16:creationId xmlns:a16="http://schemas.microsoft.com/office/drawing/2014/main" id="{3D9FBB73-1720-497D-8A3A-70C63F57E804}"/>
              </a:ext>
            </a:extLst>
          </p:cNvPr>
          <p:cNvPicPr>
            <a:picLocks noChangeAspect="1"/>
          </p:cNvPicPr>
          <p:nvPr/>
        </p:nvPicPr>
        <p:blipFill>
          <a:blip r:embed="rId2"/>
          <a:stretch>
            <a:fillRect/>
          </a:stretch>
        </p:blipFill>
        <p:spPr>
          <a:xfrm>
            <a:off x="7669106" y="4285227"/>
            <a:ext cx="2647950" cy="514350"/>
          </a:xfrm>
          <a:prstGeom prst="rect">
            <a:avLst/>
          </a:prstGeom>
        </p:spPr>
      </p:pic>
      <p:pic>
        <p:nvPicPr>
          <p:cNvPr id="5" name="Picture 4">
            <a:extLst>
              <a:ext uri="{FF2B5EF4-FFF2-40B4-BE49-F238E27FC236}">
                <a16:creationId xmlns:a16="http://schemas.microsoft.com/office/drawing/2014/main" id="{ABB9827B-33BE-4957-ABE5-147230E470A4}"/>
              </a:ext>
            </a:extLst>
          </p:cNvPr>
          <p:cNvPicPr>
            <a:picLocks noChangeAspect="1"/>
          </p:cNvPicPr>
          <p:nvPr/>
        </p:nvPicPr>
        <p:blipFill>
          <a:blip r:embed="rId3"/>
          <a:stretch>
            <a:fillRect/>
          </a:stretch>
        </p:blipFill>
        <p:spPr>
          <a:xfrm>
            <a:off x="7611956" y="4724732"/>
            <a:ext cx="2762250" cy="1495425"/>
          </a:xfrm>
          <a:prstGeom prst="rect">
            <a:avLst/>
          </a:prstGeom>
        </p:spPr>
      </p:pic>
      <p:pic>
        <p:nvPicPr>
          <p:cNvPr id="6" name="Picture 5">
            <a:extLst>
              <a:ext uri="{FF2B5EF4-FFF2-40B4-BE49-F238E27FC236}">
                <a16:creationId xmlns:a16="http://schemas.microsoft.com/office/drawing/2014/main" id="{4BA5DCD6-B672-4029-9996-DA491D2260F3}"/>
              </a:ext>
            </a:extLst>
          </p:cNvPr>
          <p:cNvPicPr>
            <a:picLocks noChangeAspect="1"/>
          </p:cNvPicPr>
          <p:nvPr/>
        </p:nvPicPr>
        <p:blipFill>
          <a:blip r:embed="rId4"/>
          <a:stretch>
            <a:fillRect/>
          </a:stretch>
        </p:blipFill>
        <p:spPr>
          <a:xfrm>
            <a:off x="6497531" y="2034401"/>
            <a:ext cx="4991100" cy="685800"/>
          </a:xfrm>
          <a:prstGeom prst="rect">
            <a:avLst/>
          </a:prstGeom>
        </p:spPr>
      </p:pic>
      <p:pic>
        <p:nvPicPr>
          <p:cNvPr id="7" name="Picture 6">
            <a:extLst>
              <a:ext uri="{FF2B5EF4-FFF2-40B4-BE49-F238E27FC236}">
                <a16:creationId xmlns:a16="http://schemas.microsoft.com/office/drawing/2014/main" id="{0E86B315-D3AC-4A88-A75C-1A39186C2649}"/>
              </a:ext>
            </a:extLst>
          </p:cNvPr>
          <p:cNvPicPr>
            <a:picLocks noChangeAspect="1"/>
          </p:cNvPicPr>
          <p:nvPr/>
        </p:nvPicPr>
        <p:blipFill rotWithShape="1">
          <a:blip r:embed="rId5"/>
          <a:srcRect t="7046"/>
          <a:stretch/>
        </p:blipFill>
        <p:spPr>
          <a:xfrm>
            <a:off x="7835792" y="2576528"/>
            <a:ext cx="2314575" cy="646331"/>
          </a:xfrm>
          <a:prstGeom prst="rect">
            <a:avLst/>
          </a:prstGeom>
        </p:spPr>
      </p:pic>
      <p:sp>
        <p:nvSpPr>
          <p:cNvPr id="9" name="TextBox 8">
            <a:extLst>
              <a:ext uri="{FF2B5EF4-FFF2-40B4-BE49-F238E27FC236}">
                <a16:creationId xmlns:a16="http://schemas.microsoft.com/office/drawing/2014/main" id="{FFF3CF2E-0F6D-472F-AD66-3CA49EF40A3F}"/>
              </a:ext>
            </a:extLst>
          </p:cNvPr>
          <p:cNvSpPr txBox="1"/>
          <p:nvPr/>
        </p:nvSpPr>
        <p:spPr>
          <a:xfrm>
            <a:off x="7728215" y="1665069"/>
            <a:ext cx="2529731" cy="369332"/>
          </a:xfrm>
          <a:prstGeom prst="rect">
            <a:avLst/>
          </a:prstGeom>
          <a:noFill/>
        </p:spPr>
        <p:txBody>
          <a:bodyPr wrap="none" rtlCol="0">
            <a:spAutoFit/>
          </a:bodyPr>
          <a:lstStyle/>
          <a:p>
            <a:r>
              <a:rPr lang="en-US" dirty="0"/>
              <a:t>Constraint for an SS dyad</a:t>
            </a:r>
          </a:p>
        </p:txBody>
      </p:sp>
      <p:sp>
        <p:nvSpPr>
          <p:cNvPr id="11" name="TextBox 10">
            <a:extLst>
              <a:ext uri="{FF2B5EF4-FFF2-40B4-BE49-F238E27FC236}">
                <a16:creationId xmlns:a16="http://schemas.microsoft.com/office/drawing/2014/main" id="{1635370D-C632-449A-9745-B8EB28665F6A}"/>
              </a:ext>
            </a:extLst>
          </p:cNvPr>
          <p:cNvSpPr txBox="1"/>
          <p:nvPr/>
        </p:nvSpPr>
        <p:spPr>
          <a:xfrm>
            <a:off x="7638926" y="3733294"/>
            <a:ext cx="2708306" cy="646331"/>
          </a:xfrm>
          <a:prstGeom prst="rect">
            <a:avLst/>
          </a:prstGeom>
          <a:noFill/>
        </p:spPr>
        <p:txBody>
          <a:bodyPr wrap="none" rtlCol="0">
            <a:spAutoFit/>
          </a:bodyPr>
          <a:lstStyle/>
          <a:p>
            <a:pPr algn="ctr"/>
            <a:r>
              <a:rPr lang="en-US" dirty="0"/>
              <a:t>Newton Raphson Iteration </a:t>
            </a:r>
          </a:p>
          <a:p>
            <a:pPr algn="ctr"/>
            <a:r>
              <a:rPr lang="en-US" dirty="0"/>
              <a:t>and Jacobian Matrix</a:t>
            </a:r>
          </a:p>
        </p:txBody>
      </p:sp>
    </p:spTree>
    <p:extLst>
      <p:ext uri="{BB962C8B-B14F-4D97-AF65-F5344CB8AC3E}">
        <p14:creationId xmlns:p14="http://schemas.microsoft.com/office/powerpoint/2010/main" val="15557388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31B77C-FD7F-457C-B13B-7909AF777902}"/>
              </a:ext>
            </a:extLst>
          </p:cNvPr>
          <p:cNvSpPr>
            <a:spLocks noGrp="1"/>
          </p:cNvSpPr>
          <p:nvPr>
            <p:ph type="title"/>
          </p:nvPr>
        </p:nvSpPr>
        <p:spPr/>
        <p:txBody>
          <a:bodyPr/>
          <a:lstStyle/>
          <a:p>
            <a:r>
              <a:rPr lang="en-US" dirty="0"/>
              <a:t>Data Preprocessing</a:t>
            </a:r>
          </a:p>
        </p:txBody>
      </p:sp>
      <p:sp>
        <p:nvSpPr>
          <p:cNvPr id="3" name="Content Placeholder 2">
            <a:extLst>
              <a:ext uri="{FF2B5EF4-FFF2-40B4-BE49-F238E27FC236}">
                <a16:creationId xmlns:a16="http://schemas.microsoft.com/office/drawing/2014/main" id="{DD0011D9-75EC-4C5C-BD66-F4159B5EC5F1}"/>
              </a:ext>
            </a:extLst>
          </p:cNvPr>
          <p:cNvSpPr>
            <a:spLocks noGrp="1"/>
          </p:cNvSpPr>
          <p:nvPr>
            <p:ph idx="1"/>
          </p:nvPr>
        </p:nvSpPr>
        <p:spPr>
          <a:xfrm>
            <a:off x="838201" y="1825625"/>
            <a:ext cx="5162892" cy="4351338"/>
          </a:xfrm>
        </p:spPr>
        <p:txBody>
          <a:bodyPr/>
          <a:lstStyle/>
          <a:p>
            <a:endParaRPr lang="en-US" dirty="0"/>
          </a:p>
          <a:p>
            <a:r>
              <a:rPr lang="en-US" dirty="0"/>
              <a:t>Cleanup</a:t>
            </a:r>
          </a:p>
          <a:p>
            <a:r>
              <a:rPr lang="en-US" dirty="0"/>
              <a:t>Normalization (time, location, orientation, scale)</a:t>
            </a:r>
          </a:p>
          <a:p>
            <a:r>
              <a:rPr lang="en-US" dirty="0"/>
              <a:t>Balancing</a:t>
            </a:r>
          </a:p>
          <a:p>
            <a:r>
              <a:rPr lang="en-US" dirty="0"/>
              <a:t>Augmentation</a:t>
            </a:r>
          </a:p>
          <a:p>
            <a:r>
              <a:rPr lang="en-US" dirty="0"/>
              <a:t>Masking</a:t>
            </a:r>
          </a:p>
        </p:txBody>
      </p:sp>
      <p:sp>
        <p:nvSpPr>
          <p:cNvPr id="5" name="Rectangle 4">
            <a:extLst>
              <a:ext uri="{FF2B5EF4-FFF2-40B4-BE49-F238E27FC236}">
                <a16:creationId xmlns:a16="http://schemas.microsoft.com/office/drawing/2014/main" id="{A29B2FCF-4C3C-4C15-90EE-94F1B24CE67F}"/>
              </a:ext>
            </a:extLst>
          </p:cNvPr>
          <p:cNvSpPr/>
          <p:nvPr/>
        </p:nvSpPr>
        <p:spPr>
          <a:xfrm>
            <a:off x="7479464" y="2239454"/>
            <a:ext cx="2721298" cy="717284"/>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a:t>10,000 Raw Motion Data</a:t>
            </a:r>
          </a:p>
        </p:txBody>
      </p:sp>
      <p:sp>
        <p:nvSpPr>
          <p:cNvPr id="7" name="Rectangle 6">
            <a:extLst>
              <a:ext uri="{FF2B5EF4-FFF2-40B4-BE49-F238E27FC236}">
                <a16:creationId xmlns:a16="http://schemas.microsoft.com/office/drawing/2014/main" id="{A81D1A27-FB5A-4E73-9755-0F05E5E1C416}"/>
              </a:ext>
            </a:extLst>
          </p:cNvPr>
          <p:cNvSpPr/>
          <p:nvPr/>
        </p:nvSpPr>
        <p:spPr>
          <a:xfrm>
            <a:off x="7306530" y="4818391"/>
            <a:ext cx="3067165" cy="717284"/>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a:t>417,760 Masked Motion Data</a:t>
            </a:r>
          </a:p>
        </p:txBody>
      </p:sp>
      <p:cxnSp>
        <p:nvCxnSpPr>
          <p:cNvPr id="8" name="Straight Arrow Connector 7">
            <a:extLst>
              <a:ext uri="{FF2B5EF4-FFF2-40B4-BE49-F238E27FC236}">
                <a16:creationId xmlns:a16="http://schemas.microsoft.com/office/drawing/2014/main" id="{FBA026E8-A73F-4AB4-AFE4-3909F6FB9219}"/>
              </a:ext>
            </a:extLst>
          </p:cNvPr>
          <p:cNvCxnSpPr>
            <a:cxnSpLocks/>
          </p:cNvCxnSpPr>
          <p:nvPr/>
        </p:nvCxnSpPr>
        <p:spPr>
          <a:xfrm>
            <a:off x="8903081" y="3176982"/>
            <a:ext cx="0" cy="1329308"/>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59602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31B77C-FD7F-457C-B13B-7909AF777902}"/>
              </a:ext>
            </a:extLst>
          </p:cNvPr>
          <p:cNvSpPr>
            <a:spLocks noGrp="1"/>
          </p:cNvSpPr>
          <p:nvPr>
            <p:ph type="title"/>
          </p:nvPr>
        </p:nvSpPr>
        <p:spPr/>
        <p:txBody>
          <a:bodyPr>
            <a:normAutofit/>
          </a:bodyPr>
          <a:lstStyle/>
          <a:p>
            <a:r>
              <a:rPr lang="en-US" sz="4000" dirty="0"/>
              <a:t>Preprocessing: Cleanup</a:t>
            </a:r>
          </a:p>
        </p:txBody>
      </p:sp>
      <p:sp>
        <p:nvSpPr>
          <p:cNvPr id="3" name="Content Placeholder 2">
            <a:extLst>
              <a:ext uri="{FF2B5EF4-FFF2-40B4-BE49-F238E27FC236}">
                <a16:creationId xmlns:a16="http://schemas.microsoft.com/office/drawing/2014/main" id="{DD0011D9-75EC-4C5C-BD66-F4159B5EC5F1}"/>
              </a:ext>
            </a:extLst>
          </p:cNvPr>
          <p:cNvSpPr>
            <a:spLocks noGrp="1"/>
          </p:cNvSpPr>
          <p:nvPr>
            <p:ph idx="1"/>
          </p:nvPr>
        </p:nvSpPr>
        <p:spPr/>
        <p:txBody>
          <a:bodyPr/>
          <a:lstStyle/>
          <a:p>
            <a:r>
              <a:rPr lang="en-US" dirty="0"/>
              <a:t>Solver jumps from one branch to another during simulation.</a:t>
            </a:r>
          </a:p>
          <a:p>
            <a:r>
              <a:rPr lang="en-US" dirty="0"/>
              <a:t>Motions filtered based on C1 discontinuity in path and orientation. </a:t>
            </a:r>
          </a:p>
        </p:txBody>
      </p:sp>
      <p:pic>
        <p:nvPicPr>
          <p:cNvPr id="6" name="Picture 5" descr="A close up of a map&#10;&#10;Description automatically generated">
            <a:extLst>
              <a:ext uri="{FF2B5EF4-FFF2-40B4-BE49-F238E27FC236}">
                <a16:creationId xmlns:a16="http://schemas.microsoft.com/office/drawing/2014/main" id="{E42FAED7-E517-44E5-88C8-D8712E1EE94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63292" y="3061784"/>
            <a:ext cx="8014418" cy="3734204"/>
          </a:xfrm>
          <a:prstGeom prst="rect">
            <a:avLst/>
          </a:prstGeom>
        </p:spPr>
      </p:pic>
    </p:spTree>
    <p:extLst>
      <p:ext uri="{BB962C8B-B14F-4D97-AF65-F5344CB8AC3E}">
        <p14:creationId xmlns:p14="http://schemas.microsoft.com/office/powerpoint/2010/main" val="19800071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31B77C-FD7F-457C-B13B-7909AF777902}"/>
              </a:ext>
            </a:extLst>
          </p:cNvPr>
          <p:cNvSpPr>
            <a:spLocks noGrp="1"/>
          </p:cNvSpPr>
          <p:nvPr>
            <p:ph type="title"/>
          </p:nvPr>
        </p:nvSpPr>
        <p:spPr/>
        <p:txBody>
          <a:bodyPr>
            <a:normAutofit/>
          </a:bodyPr>
          <a:lstStyle/>
          <a:p>
            <a:r>
              <a:rPr lang="en-US" sz="4000" dirty="0"/>
              <a:t>Preprocessing: Normalizing Time</a:t>
            </a:r>
          </a:p>
        </p:txBody>
      </p:sp>
      <p:sp>
        <p:nvSpPr>
          <p:cNvPr id="3" name="Content Placeholder 2">
            <a:extLst>
              <a:ext uri="{FF2B5EF4-FFF2-40B4-BE49-F238E27FC236}">
                <a16:creationId xmlns:a16="http://schemas.microsoft.com/office/drawing/2014/main" id="{DD0011D9-75EC-4C5C-BD66-F4159B5EC5F1}"/>
              </a:ext>
            </a:extLst>
          </p:cNvPr>
          <p:cNvSpPr>
            <a:spLocks noGrp="1"/>
          </p:cNvSpPr>
          <p:nvPr>
            <p:ph idx="1"/>
          </p:nvPr>
        </p:nvSpPr>
        <p:spPr/>
        <p:txBody>
          <a:bodyPr/>
          <a:lstStyle/>
          <a:p>
            <a:r>
              <a:rPr lang="en-US" dirty="0"/>
              <a:t>Arc-length parametrization-based time independent representation.</a:t>
            </a:r>
          </a:p>
        </p:txBody>
      </p:sp>
      <p:pic>
        <p:nvPicPr>
          <p:cNvPr id="6" name="Picture 5" descr="A close up of a map&#10;&#10;Description automatically generated">
            <a:extLst>
              <a:ext uri="{FF2B5EF4-FFF2-40B4-BE49-F238E27FC236}">
                <a16:creationId xmlns:a16="http://schemas.microsoft.com/office/drawing/2014/main" id="{EB685B63-1366-4C7F-8B5B-CE6ABC6896E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5994" y="2658231"/>
            <a:ext cx="11322313" cy="3753519"/>
          </a:xfrm>
          <a:prstGeom prst="rect">
            <a:avLst/>
          </a:prstGeom>
        </p:spPr>
      </p:pic>
    </p:spTree>
    <p:extLst>
      <p:ext uri="{BB962C8B-B14F-4D97-AF65-F5344CB8AC3E}">
        <p14:creationId xmlns:p14="http://schemas.microsoft.com/office/powerpoint/2010/main" val="38850556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8C2412-444D-4369-B2EC-8E1A4542F8BB}"/>
              </a:ext>
            </a:extLst>
          </p:cNvPr>
          <p:cNvSpPr>
            <a:spLocks noGrp="1"/>
          </p:cNvSpPr>
          <p:nvPr>
            <p:ph type="title"/>
          </p:nvPr>
        </p:nvSpPr>
        <p:spPr/>
        <p:txBody>
          <a:bodyPr/>
          <a:lstStyle/>
          <a:p>
            <a:r>
              <a:rPr lang="en-US" dirty="0"/>
              <a:t>Outline</a:t>
            </a:r>
          </a:p>
        </p:txBody>
      </p:sp>
      <p:sp>
        <p:nvSpPr>
          <p:cNvPr id="3" name="Content Placeholder 2">
            <a:extLst>
              <a:ext uri="{FF2B5EF4-FFF2-40B4-BE49-F238E27FC236}">
                <a16:creationId xmlns:a16="http://schemas.microsoft.com/office/drawing/2014/main" id="{948E9E7E-0677-48EA-A627-DE054A108A98}"/>
              </a:ext>
            </a:extLst>
          </p:cNvPr>
          <p:cNvSpPr>
            <a:spLocks noGrp="1"/>
          </p:cNvSpPr>
          <p:nvPr>
            <p:ph idx="1"/>
          </p:nvPr>
        </p:nvSpPr>
        <p:spPr/>
        <p:txBody>
          <a:bodyPr>
            <a:normAutofit/>
          </a:bodyPr>
          <a:lstStyle/>
          <a:p>
            <a:r>
              <a:rPr lang="en-US" dirty="0"/>
              <a:t>Background and Motivation</a:t>
            </a:r>
          </a:p>
          <a:p>
            <a:r>
              <a:rPr lang="en-US" dirty="0"/>
              <a:t>Spatial Alt-</a:t>
            </a:r>
            <a:r>
              <a:rPr lang="en-US" dirty="0" err="1"/>
              <a:t>Burmester</a:t>
            </a:r>
            <a:r>
              <a:rPr lang="en-US" dirty="0"/>
              <a:t> Synthesis</a:t>
            </a:r>
          </a:p>
          <a:p>
            <a:r>
              <a:rPr lang="en-US" dirty="0"/>
              <a:t>Unified Motion Synthesis</a:t>
            </a:r>
          </a:p>
          <a:p>
            <a:r>
              <a:rPr lang="en-US" dirty="0"/>
              <a:t>Planar Alt-</a:t>
            </a:r>
            <a:r>
              <a:rPr lang="en-US" dirty="0" err="1"/>
              <a:t>Burmester</a:t>
            </a:r>
            <a:r>
              <a:rPr lang="en-US" dirty="0"/>
              <a:t> Synthesis</a:t>
            </a:r>
          </a:p>
          <a:p>
            <a:r>
              <a:rPr lang="en-US" dirty="0"/>
              <a:t>Planar Path Synthesis</a:t>
            </a:r>
          </a:p>
          <a:p>
            <a:r>
              <a:rPr lang="en-US" dirty="0"/>
              <a:t>Unified Simulation</a:t>
            </a:r>
          </a:p>
          <a:p>
            <a:r>
              <a:rPr lang="en-US" dirty="0"/>
              <a:t>Summary</a:t>
            </a:r>
            <a:br>
              <a:rPr lang="en-US" dirty="0"/>
            </a:br>
            <a:endParaRPr lang="en-US" dirty="0"/>
          </a:p>
        </p:txBody>
      </p:sp>
    </p:spTree>
    <p:extLst>
      <p:ext uri="{BB962C8B-B14F-4D97-AF65-F5344CB8AC3E}">
        <p14:creationId xmlns:p14="http://schemas.microsoft.com/office/powerpoint/2010/main" val="276632460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31B77C-FD7F-457C-B13B-7909AF777902}"/>
              </a:ext>
            </a:extLst>
          </p:cNvPr>
          <p:cNvSpPr>
            <a:spLocks noGrp="1"/>
          </p:cNvSpPr>
          <p:nvPr>
            <p:ph type="title"/>
          </p:nvPr>
        </p:nvSpPr>
        <p:spPr/>
        <p:txBody>
          <a:bodyPr>
            <a:normAutofit/>
          </a:bodyPr>
          <a:lstStyle/>
          <a:p>
            <a:r>
              <a:rPr lang="en-US" sz="4000" dirty="0"/>
              <a:t>Preprocessing: Normalizing Location, Orientation, Scale &amp; Orientation</a:t>
            </a:r>
          </a:p>
        </p:txBody>
      </p:sp>
      <p:sp>
        <p:nvSpPr>
          <p:cNvPr id="3" name="Content Placeholder 2">
            <a:extLst>
              <a:ext uri="{FF2B5EF4-FFF2-40B4-BE49-F238E27FC236}">
                <a16:creationId xmlns:a16="http://schemas.microsoft.com/office/drawing/2014/main" id="{DD0011D9-75EC-4C5C-BD66-F4159B5EC5F1}"/>
              </a:ext>
            </a:extLst>
          </p:cNvPr>
          <p:cNvSpPr>
            <a:spLocks noGrp="1"/>
          </p:cNvSpPr>
          <p:nvPr>
            <p:ph idx="1"/>
          </p:nvPr>
        </p:nvSpPr>
        <p:spPr>
          <a:xfrm>
            <a:off x="838200" y="1825625"/>
            <a:ext cx="4215640" cy="4351338"/>
          </a:xfrm>
        </p:spPr>
        <p:txBody>
          <a:bodyPr>
            <a:normAutofit fontScale="92500"/>
          </a:bodyPr>
          <a:lstStyle/>
          <a:p>
            <a:r>
              <a:rPr lang="en-US" dirty="0"/>
              <a:t>Create a representation invariant to rigid transformations.</a:t>
            </a:r>
          </a:p>
          <a:p>
            <a:r>
              <a:rPr lang="en-US" dirty="0"/>
              <a:t>Mean is translated to origin.</a:t>
            </a:r>
          </a:p>
          <a:p>
            <a:r>
              <a:rPr lang="en-US" dirty="0"/>
              <a:t>Principal axes are rotated to align with XYZ axes.</a:t>
            </a:r>
          </a:p>
          <a:p>
            <a:r>
              <a:rPr lang="en-US" dirty="0"/>
              <a:t>Curve scaled to unit length.</a:t>
            </a:r>
          </a:p>
          <a:p>
            <a:r>
              <a:rPr lang="en-US" dirty="0"/>
              <a:t>Moving frame is aligned with ground frame at the start of motion.</a:t>
            </a:r>
          </a:p>
          <a:p>
            <a:endParaRPr lang="en-US" dirty="0"/>
          </a:p>
        </p:txBody>
      </p:sp>
      <p:pic>
        <p:nvPicPr>
          <p:cNvPr id="6" name="Picture 5" descr="A close up of a map&#10;&#10;Description automatically generated">
            <a:extLst>
              <a:ext uri="{FF2B5EF4-FFF2-40B4-BE49-F238E27FC236}">
                <a16:creationId xmlns:a16="http://schemas.microsoft.com/office/drawing/2014/main" id="{8E146E35-1C92-4508-A47B-767EAE71219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40841" y="2272310"/>
            <a:ext cx="7023214" cy="3492110"/>
          </a:xfrm>
          <a:prstGeom prst="rect">
            <a:avLst/>
          </a:prstGeom>
        </p:spPr>
      </p:pic>
    </p:spTree>
    <p:extLst>
      <p:ext uri="{BB962C8B-B14F-4D97-AF65-F5344CB8AC3E}">
        <p14:creationId xmlns:p14="http://schemas.microsoft.com/office/powerpoint/2010/main" val="343294297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31B77C-FD7F-457C-B13B-7909AF777902}"/>
              </a:ext>
            </a:extLst>
          </p:cNvPr>
          <p:cNvSpPr>
            <a:spLocks noGrp="1"/>
          </p:cNvSpPr>
          <p:nvPr>
            <p:ph type="title"/>
          </p:nvPr>
        </p:nvSpPr>
        <p:spPr/>
        <p:txBody>
          <a:bodyPr>
            <a:normAutofit/>
          </a:bodyPr>
          <a:lstStyle/>
          <a:p>
            <a:r>
              <a:rPr lang="en-US" sz="4000" dirty="0"/>
              <a:t>Preprocessing: Data Balancing &amp; Augmentation</a:t>
            </a:r>
          </a:p>
        </p:txBody>
      </p:sp>
      <p:sp>
        <p:nvSpPr>
          <p:cNvPr id="3" name="Content Placeholder 2">
            <a:extLst>
              <a:ext uri="{FF2B5EF4-FFF2-40B4-BE49-F238E27FC236}">
                <a16:creationId xmlns:a16="http://schemas.microsoft.com/office/drawing/2014/main" id="{DD0011D9-75EC-4C5C-BD66-F4159B5EC5F1}"/>
              </a:ext>
            </a:extLst>
          </p:cNvPr>
          <p:cNvSpPr>
            <a:spLocks noGrp="1"/>
          </p:cNvSpPr>
          <p:nvPr>
            <p:ph idx="1"/>
          </p:nvPr>
        </p:nvSpPr>
        <p:spPr>
          <a:xfrm>
            <a:off x="838200" y="1825625"/>
            <a:ext cx="5135515" cy="4351338"/>
          </a:xfrm>
        </p:spPr>
        <p:txBody>
          <a:bodyPr>
            <a:normAutofit fontScale="92500" lnSpcReduction="10000"/>
          </a:bodyPr>
          <a:lstStyle/>
          <a:p>
            <a:r>
              <a:rPr lang="en-US" dirty="0"/>
              <a:t>Balancing: Minimize bias in the learned model by under sampling common paths.</a:t>
            </a:r>
          </a:p>
          <a:p>
            <a:r>
              <a:rPr lang="en-US" dirty="0"/>
              <a:t>Similarity score based on path curvature, path torsion and orientations. </a:t>
            </a:r>
          </a:p>
          <a:p>
            <a:endParaRPr lang="en-US" dirty="0"/>
          </a:p>
          <a:p>
            <a:endParaRPr lang="en-US" dirty="0"/>
          </a:p>
          <a:p>
            <a:r>
              <a:rPr lang="en-US" dirty="0"/>
              <a:t>Mirroring: Add mirrored curves for the model to learn mirror invariance.</a:t>
            </a:r>
          </a:p>
          <a:p>
            <a:endParaRPr lang="en-US" dirty="0"/>
          </a:p>
        </p:txBody>
      </p:sp>
      <p:pic>
        <p:nvPicPr>
          <p:cNvPr id="6" name="Picture 5">
            <a:extLst>
              <a:ext uri="{FF2B5EF4-FFF2-40B4-BE49-F238E27FC236}">
                <a16:creationId xmlns:a16="http://schemas.microsoft.com/office/drawing/2014/main" id="{CBBB32B6-2CEA-4F75-AEC2-45C15AF7474D}"/>
              </a:ext>
            </a:extLst>
          </p:cNvPr>
          <p:cNvPicPr>
            <a:picLocks noChangeAspect="1"/>
          </p:cNvPicPr>
          <p:nvPr/>
        </p:nvPicPr>
        <p:blipFill>
          <a:blip r:embed="rId3"/>
          <a:stretch>
            <a:fillRect/>
          </a:stretch>
        </p:blipFill>
        <p:spPr>
          <a:xfrm>
            <a:off x="6533947" y="1568612"/>
            <a:ext cx="4823839" cy="2582674"/>
          </a:xfrm>
          <a:prstGeom prst="rect">
            <a:avLst/>
          </a:prstGeom>
        </p:spPr>
      </p:pic>
      <p:sp>
        <p:nvSpPr>
          <p:cNvPr id="9" name="TextBox 8">
            <a:extLst>
              <a:ext uri="{FF2B5EF4-FFF2-40B4-BE49-F238E27FC236}">
                <a16:creationId xmlns:a16="http://schemas.microsoft.com/office/drawing/2014/main" id="{26569A3B-5C80-4831-8F3B-880C326A1EF1}"/>
              </a:ext>
            </a:extLst>
          </p:cNvPr>
          <p:cNvSpPr txBox="1"/>
          <p:nvPr/>
        </p:nvSpPr>
        <p:spPr>
          <a:xfrm>
            <a:off x="7465873" y="6374185"/>
            <a:ext cx="3180038" cy="369332"/>
          </a:xfrm>
          <a:prstGeom prst="rect">
            <a:avLst/>
          </a:prstGeom>
          <a:noFill/>
        </p:spPr>
        <p:txBody>
          <a:bodyPr wrap="none" rtlCol="0">
            <a:spAutoFit/>
          </a:bodyPr>
          <a:lstStyle/>
          <a:p>
            <a:r>
              <a:rPr lang="en-US" dirty="0"/>
              <a:t>Some common coupler motions</a:t>
            </a:r>
          </a:p>
        </p:txBody>
      </p:sp>
      <p:pic>
        <p:nvPicPr>
          <p:cNvPr id="4" name="Picture 3">
            <a:extLst>
              <a:ext uri="{FF2B5EF4-FFF2-40B4-BE49-F238E27FC236}">
                <a16:creationId xmlns:a16="http://schemas.microsoft.com/office/drawing/2014/main" id="{6421FFD3-6509-450A-8A4E-08D438FD8D79}"/>
              </a:ext>
            </a:extLst>
          </p:cNvPr>
          <p:cNvPicPr>
            <a:picLocks noChangeAspect="1"/>
          </p:cNvPicPr>
          <p:nvPr/>
        </p:nvPicPr>
        <p:blipFill>
          <a:blip r:embed="rId4"/>
          <a:stretch>
            <a:fillRect/>
          </a:stretch>
        </p:blipFill>
        <p:spPr>
          <a:xfrm>
            <a:off x="896119" y="4001294"/>
            <a:ext cx="5019675" cy="742950"/>
          </a:xfrm>
          <a:prstGeom prst="rect">
            <a:avLst/>
          </a:prstGeom>
        </p:spPr>
      </p:pic>
      <p:pic>
        <p:nvPicPr>
          <p:cNvPr id="10" name="Picture 9" descr="A close up of a map&#10;&#10;Description automatically generated">
            <a:extLst>
              <a:ext uri="{FF2B5EF4-FFF2-40B4-BE49-F238E27FC236}">
                <a16:creationId xmlns:a16="http://schemas.microsoft.com/office/drawing/2014/main" id="{C9AF2980-83CA-41C7-A511-8CE89B62FFED}"/>
              </a:ext>
            </a:extLst>
          </p:cNvPr>
          <p:cNvPicPr>
            <a:picLocks noChangeAspect="1"/>
          </p:cNvPicPr>
          <p:nvPr/>
        </p:nvPicPr>
        <p:blipFill rotWithShape="1">
          <a:blip r:embed="rId5">
            <a:extLst>
              <a:ext uri="{28A0092B-C50C-407E-A947-70E740481C1C}">
                <a14:useLocalDpi xmlns:a14="http://schemas.microsoft.com/office/drawing/2010/main" val="0"/>
              </a:ext>
            </a:extLst>
          </a:blip>
          <a:srcRect b="50978"/>
          <a:stretch/>
        </p:blipFill>
        <p:spPr>
          <a:xfrm>
            <a:off x="5873038" y="4245654"/>
            <a:ext cx="6289232" cy="2066246"/>
          </a:xfrm>
          <a:prstGeom prst="rect">
            <a:avLst/>
          </a:prstGeom>
        </p:spPr>
      </p:pic>
    </p:spTree>
    <p:extLst>
      <p:ext uri="{BB962C8B-B14F-4D97-AF65-F5344CB8AC3E}">
        <p14:creationId xmlns:p14="http://schemas.microsoft.com/office/powerpoint/2010/main" val="37573398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3A5A40-3646-407C-A0AB-7BE4F5AF8DA3}"/>
              </a:ext>
            </a:extLst>
          </p:cNvPr>
          <p:cNvSpPr>
            <a:spLocks noGrp="1"/>
          </p:cNvSpPr>
          <p:nvPr>
            <p:ph type="title"/>
          </p:nvPr>
        </p:nvSpPr>
        <p:spPr/>
        <p:txBody>
          <a:bodyPr>
            <a:normAutofit/>
          </a:bodyPr>
          <a:lstStyle/>
          <a:p>
            <a:r>
              <a:rPr lang="en-US" sz="4000" dirty="0"/>
              <a:t>Preprocessing: Data Masking</a:t>
            </a:r>
          </a:p>
        </p:txBody>
      </p:sp>
      <p:sp>
        <p:nvSpPr>
          <p:cNvPr id="3" name="Content Placeholder 2">
            <a:extLst>
              <a:ext uri="{FF2B5EF4-FFF2-40B4-BE49-F238E27FC236}">
                <a16:creationId xmlns:a16="http://schemas.microsoft.com/office/drawing/2014/main" id="{E96C4887-D119-45DB-B84E-7803E778398D}"/>
              </a:ext>
            </a:extLst>
          </p:cNvPr>
          <p:cNvSpPr>
            <a:spLocks noGrp="1"/>
          </p:cNvSpPr>
          <p:nvPr>
            <p:ph idx="1"/>
          </p:nvPr>
        </p:nvSpPr>
        <p:spPr>
          <a:xfrm>
            <a:off x="838200" y="1825625"/>
            <a:ext cx="4221115" cy="4351338"/>
          </a:xfrm>
        </p:spPr>
        <p:txBody>
          <a:bodyPr/>
          <a:lstStyle/>
          <a:p>
            <a:endParaRPr lang="en-US" dirty="0"/>
          </a:p>
          <a:p>
            <a:r>
              <a:rPr lang="en-US" dirty="0"/>
              <a:t>To learn the underlying relationship between path-points and orientations, some orientations are masked.</a:t>
            </a:r>
          </a:p>
          <a:p>
            <a:r>
              <a:rPr lang="en-US" dirty="0"/>
              <a:t>Gaussian noise is added for robust learning</a:t>
            </a:r>
          </a:p>
          <a:p>
            <a:endParaRPr lang="en-US" dirty="0"/>
          </a:p>
          <a:p>
            <a:endParaRPr lang="en-US" dirty="0"/>
          </a:p>
        </p:txBody>
      </p:sp>
      <p:pic>
        <p:nvPicPr>
          <p:cNvPr id="9" name="Picture 8" descr="A close up of a map&#10;&#10;Description automatically generated">
            <a:extLst>
              <a:ext uri="{FF2B5EF4-FFF2-40B4-BE49-F238E27FC236}">
                <a16:creationId xmlns:a16="http://schemas.microsoft.com/office/drawing/2014/main" id="{B86455F5-9F4C-4B51-83BB-49653BE8106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66521" y="2210815"/>
            <a:ext cx="6711126" cy="3580958"/>
          </a:xfrm>
          <a:prstGeom prst="rect">
            <a:avLst/>
          </a:prstGeom>
        </p:spPr>
      </p:pic>
    </p:spTree>
    <p:extLst>
      <p:ext uri="{BB962C8B-B14F-4D97-AF65-F5344CB8AC3E}">
        <p14:creationId xmlns:p14="http://schemas.microsoft.com/office/powerpoint/2010/main" val="205338821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A11B17-1EB5-4E9B-9597-5AB3E39043F2}"/>
              </a:ext>
            </a:extLst>
          </p:cNvPr>
          <p:cNvSpPr>
            <a:spLocks noGrp="1"/>
          </p:cNvSpPr>
          <p:nvPr>
            <p:ph type="title"/>
          </p:nvPr>
        </p:nvSpPr>
        <p:spPr/>
        <p:txBody>
          <a:bodyPr/>
          <a:lstStyle/>
          <a:p>
            <a:r>
              <a:rPr lang="en-US" dirty="0"/>
              <a:t>Training and Clustering</a:t>
            </a:r>
          </a:p>
        </p:txBody>
      </p:sp>
      <p:sp>
        <p:nvSpPr>
          <p:cNvPr id="3" name="Content Placeholder 2">
            <a:extLst>
              <a:ext uri="{FF2B5EF4-FFF2-40B4-BE49-F238E27FC236}">
                <a16:creationId xmlns:a16="http://schemas.microsoft.com/office/drawing/2014/main" id="{094541EA-9B58-4648-AD4E-F248584ABF1D}"/>
              </a:ext>
            </a:extLst>
          </p:cNvPr>
          <p:cNvSpPr>
            <a:spLocks noGrp="1"/>
          </p:cNvSpPr>
          <p:nvPr>
            <p:ph idx="1"/>
          </p:nvPr>
        </p:nvSpPr>
        <p:spPr>
          <a:xfrm>
            <a:off x="838200" y="1825625"/>
            <a:ext cx="4923057" cy="4351338"/>
          </a:xfrm>
        </p:spPr>
        <p:txBody>
          <a:bodyPr>
            <a:normAutofit fontScale="92500" lnSpcReduction="10000"/>
          </a:bodyPr>
          <a:lstStyle/>
          <a:p>
            <a:r>
              <a:rPr lang="en-US" dirty="0"/>
              <a:t>Variational Autoencoder is used to learn the underlying relationship between path and orientation data.</a:t>
            </a:r>
          </a:p>
          <a:p>
            <a:r>
              <a:rPr lang="en-US" dirty="0"/>
              <a:t>RMS and KL-Divergence Losses are used during training</a:t>
            </a:r>
          </a:p>
          <a:p>
            <a:r>
              <a:rPr lang="en-US" dirty="0"/>
              <a:t>Multiple fully connected VAE architectures were tested.</a:t>
            </a:r>
          </a:p>
          <a:p>
            <a:r>
              <a:rPr lang="en-US" dirty="0"/>
              <a:t>Latent space signatures of the complete database are generated and clustered using K-Means Clustering. </a:t>
            </a:r>
          </a:p>
        </p:txBody>
      </p:sp>
      <p:pic>
        <p:nvPicPr>
          <p:cNvPr id="7" name="Picture 6" descr="A picture containing table, sitting, living, room&#10;&#10;Description automatically generated">
            <a:extLst>
              <a:ext uri="{FF2B5EF4-FFF2-40B4-BE49-F238E27FC236}">
                <a16:creationId xmlns:a16="http://schemas.microsoft.com/office/drawing/2014/main" id="{29E5EDF0-8F14-48ED-9415-EE79973737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20489" y="1445709"/>
            <a:ext cx="5369903" cy="1983291"/>
          </a:xfrm>
          <a:prstGeom prst="rect">
            <a:avLst/>
          </a:prstGeom>
        </p:spPr>
      </p:pic>
      <p:pic>
        <p:nvPicPr>
          <p:cNvPr id="8" name="Picture 7">
            <a:extLst>
              <a:ext uri="{FF2B5EF4-FFF2-40B4-BE49-F238E27FC236}">
                <a16:creationId xmlns:a16="http://schemas.microsoft.com/office/drawing/2014/main" id="{2C3753EF-BD89-46C0-A3FA-A247A441E311}"/>
              </a:ext>
            </a:extLst>
          </p:cNvPr>
          <p:cNvPicPr>
            <a:picLocks noChangeAspect="1"/>
          </p:cNvPicPr>
          <p:nvPr/>
        </p:nvPicPr>
        <p:blipFill>
          <a:blip r:embed="rId4"/>
          <a:stretch>
            <a:fillRect/>
          </a:stretch>
        </p:blipFill>
        <p:spPr>
          <a:xfrm>
            <a:off x="5800495" y="3613798"/>
            <a:ext cx="6331277" cy="3033000"/>
          </a:xfrm>
          <a:prstGeom prst="rect">
            <a:avLst/>
          </a:prstGeom>
        </p:spPr>
      </p:pic>
    </p:spTree>
    <p:extLst>
      <p:ext uri="{BB962C8B-B14F-4D97-AF65-F5344CB8AC3E}">
        <p14:creationId xmlns:p14="http://schemas.microsoft.com/office/powerpoint/2010/main" val="39803059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C93136-24D3-4CD8-A1AD-E123E3DFCB06}"/>
              </a:ext>
            </a:extLst>
          </p:cNvPr>
          <p:cNvSpPr>
            <a:spLocks noGrp="1"/>
          </p:cNvSpPr>
          <p:nvPr>
            <p:ph type="title"/>
          </p:nvPr>
        </p:nvSpPr>
        <p:spPr/>
        <p:txBody>
          <a:bodyPr/>
          <a:lstStyle/>
          <a:p>
            <a:r>
              <a:rPr lang="en-US" dirty="0"/>
              <a:t>Inference example</a:t>
            </a:r>
          </a:p>
        </p:txBody>
      </p:sp>
      <p:pic>
        <p:nvPicPr>
          <p:cNvPr id="28" name="Picture 27" descr="A picture containing meter, clock&#10;&#10;Description automatically generated">
            <a:extLst>
              <a:ext uri="{FF2B5EF4-FFF2-40B4-BE49-F238E27FC236}">
                <a16:creationId xmlns:a16="http://schemas.microsoft.com/office/drawing/2014/main" id="{40825081-9358-4D56-AAF9-A0A277FD269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4535" y="2921192"/>
            <a:ext cx="11933880" cy="2828235"/>
          </a:xfrm>
          <a:prstGeom prst="rect">
            <a:avLst/>
          </a:prstGeom>
        </p:spPr>
      </p:pic>
      <p:sp>
        <p:nvSpPr>
          <p:cNvPr id="44" name="Content Placeholder 43">
            <a:extLst>
              <a:ext uri="{FF2B5EF4-FFF2-40B4-BE49-F238E27FC236}">
                <a16:creationId xmlns:a16="http://schemas.microsoft.com/office/drawing/2014/main" id="{5D4492AC-1D4A-402B-B2CB-D79BFA280AE1}"/>
              </a:ext>
            </a:extLst>
          </p:cNvPr>
          <p:cNvSpPr>
            <a:spLocks noGrp="1"/>
          </p:cNvSpPr>
          <p:nvPr>
            <p:ph idx="1"/>
          </p:nvPr>
        </p:nvSpPr>
        <p:spPr/>
        <p:txBody>
          <a:bodyPr/>
          <a:lstStyle/>
          <a:p>
            <a:r>
              <a:rPr lang="en-US" dirty="0"/>
              <a:t>Use the trained model and clustered database to generate a variety of mechanisms.</a:t>
            </a:r>
          </a:p>
          <a:p>
            <a:endParaRPr lang="en-US" dirty="0"/>
          </a:p>
        </p:txBody>
      </p:sp>
    </p:spTree>
    <p:extLst>
      <p:ext uri="{BB962C8B-B14F-4D97-AF65-F5344CB8AC3E}">
        <p14:creationId xmlns:p14="http://schemas.microsoft.com/office/powerpoint/2010/main" val="32077481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C9F154-C82F-43C7-B782-D016088174E0}"/>
              </a:ext>
            </a:extLst>
          </p:cNvPr>
          <p:cNvSpPr>
            <a:spLocks noGrp="1"/>
          </p:cNvSpPr>
          <p:nvPr>
            <p:ph type="title"/>
          </p:nvPr>
        </p:nvSpPr>
        <p:spPr/>
        <p:txBody>
          <a:bodyPr/>
          <a:lstStyle/>
          <a:p>
            <a:r>
              <a:rPr lang="en-US" dirty="0"/>
              <a:t>Sample Problem</a:t>
            </a:r>
          </a:p>
        </p:txBody>
      </p:sp>
      <p:cxnSp>
        <p:nvCxnSpPr>
          <p:cNvPr id="4" name="Straight Arrow Connector 3">
            <a:extLst>
              <a:ext uri="{FF2B5EF4-FFF2-40B4-BE49-F238E27FC236}">
                <a16:creationId xmlns:a16="http://schemas.microsoft.com/office/drawing/2014/main" id="{22242A9F-8F45-4CDF-B07C-58800F10888E}"/>
              </a:ext>
            </a:extLst>
          </p:cNvPr>
          <p:cNvCxnSpPr>
            <a:cxnSpLocks/>
          </p:cNvCxnSpPr>
          <p:nvPr/>
        </p:nvCxnSpPr>
        <p:spPr>
          <a:xfrm flipV="1">
            <a:off x="4956653" y="4001293"/>
            <a:ext cx="980564" cy="1"/>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pic>
        <p:nvPicPr>
          <p:cNvPr id="5" name="Content Placeholder 30" descr="A close up of a map&#10;&#10;Description automatically generated">
            <a:extLst>
              <a:ext uri="{FF2B5EF4-FFF2-40B4-BE49-F238E27FC236}">
                <a16:creationId xmlns:a16="http://schemas.microsoft.com/office/drawing/2014/main" id="{F1A93455-2CFA-4D1C-9051-BEA6910E384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5946" y="1756383"/>
            <a:ext cx="4459416" cy="4736492"/>
          </a:xfrm>
          <a:prstGeom prst="rect">
            <a:avLst/>
          </a:prstGeom>
        </p:spPr>
      </p:pic>
      <p:pic>
        <p:nvPicPr>
          <p:cNvPr id="6" name="Picture 5" descr="A close up of a map&#10;&#10;Description automatically generated">
            <a:extLst>
              <a:ext uri="{FF2B5EF4-FFF2-40B4-BE49-F238E27FC236}">
                <a16:creationId xmlns:a16="http://schemas.microsoft.com/office/drawing/2014/main" id="{9C092B3C-2962-488A-84F9-E8D4710C44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56226" y="493088"/>
            <a:ext cx="2850884" cy="3032141"/>
          </a:xfrm>
          <a:prstGeom prst="rect">
            <a:avLst/>
          </a:prstGeom>
        </p:spPr>
      </p:pic>
      <p:pic>
        <p:nvPicPr>
          <p:cNvPr id="7" name="Picture 6">
            <a:extLst>
              <a:ext uri="{FF2B5EF4-FFF2-40B4-BE49-F238E27FC236}">
                <a16:creationId xmlns:a16="http://schemas.microsoft.com/office/drawing/2014/main" id="{0508CC75-9981-48F0-A56F-77A190841E0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07110" y="498650"/>
            <a:ext cx="2850884" cy="3035393"/>
          </a:xfrm>
          <a:prstGeom prst="rect">
            <a:avLst/>
          </a:prstGeom>
        </p:spPr>
      </p:pic>
      <p:pic>
        <p:nvPicPr>
          <p:cNvPr id="8" name="Picture 7" descr="A close up of a map&#10;&#10;Description automatically generated">
            <a:extLst>
              <a:ext uri="{FF2B5EF4-FFF2-40B4-BE49-F238E27FC236}">
                <a16:creationId xmlns:a16="http://schemas.microsoft.com/office/drawing/2014/main" id="{3D7DDE3C-8451-4DBC-AEEF-AC57B0BA0A5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56226" y="3525229"/>
            <a:ext cx="2850885" cy="3008896"/>
          </a:xfrm>
          <a:prstGeom prst="rect">
            <a:avLst/>
          </a:prstGeom>
        </p:spPr>
      </p:pic>
      <p:pic>
        <p:nvPicPr>
          <p:cNvPr id="14" name="Content Placeholder 13" descr="A close up of a map&#10;&#10;Description automatically generated">
            <a:extLst>
              <a:ext uri="{FF2B5EF4-FFF2-40B4-BE49-F238E27FC236}">
                <a16:creationId xmlns:a16="http://schemas.microsoft.com/office/drawing/2014/main" id="{1B086BF2-75D0-4653-9111-FBE0987B2D9D}"/>
              </a:ext>
            </a:extLst>
          </p:cNvPr>
          <p:cNvPicPr>
            <a:picLocks noGrp="1" noChangeAspect="1"/>
          </p:cNvPicPr>
          <p:nvPr>
            <p:ph idx="1"/>
          </p:nvPr>
        </p:nvPicPr>
        <p:blipFill>
          <a:blip r:embed="rId6">
            <a:extLst>
              <a:ext uri="{28A0092B-C50C-407E-A947-70E740481C1C}">
                <a14:useLocalDpi xmlns:a14="http://schemas.microsoft.com/office/drawing/2010/main" val="0"/>
              </a:ext>
            </a:extLst>
          </a:blip>
          <a:stretch>
            <a:fillRect/>
          </a:stretch>
        </p:blipFill>
        <p:spPr>
          <a:xfrm>
            <a:off x="9007110" y="3534043"/>
            <a:ext cx="2845587" cy="3008896"/>
          </a:xfrm>
        </p:spPr>
      </p:pic>
    </p:spTree>
    <p:extLst>
      <p:ext uri="{BB962C8B-B14F-4D97-AF65-F5344CB8AC3E}">
        <p14:creationId xmlns:p14="http://schemas.microsoft.com/office/powerpoint/2010/main" val="111107430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BC9514D-AC47-43A0-B9E3-9A04DC0CCCE7}"/>
              </a:ext>
            </a:extLst>
          </p:cNvPr>
          <p:cNvSpPr>
            <a:spLocks noGrp="1"/>
          </p:cNvSpPr>
          <p:nvPr>
            <p:ph type="title"/>
          </p:nvPr>
        </p:nvSpPr>
        <p:spPr/>
        <p:txBody>
          <a:bodyPr/>
          <a:lstStyle/>
          <a:p>
            <a:pPr algn="ctr"/>
            <a:r>
              <a:rPr lang="en-US" dirty="0"/>
              <a:t>Unified Motion Synthesis</a:t>
            </a:r>
            <a:br>
              <a:rPr lang="en-US" dirty="0"/>
            </a:br>
            <a:endParaRPr lang="en-US" dirty="0"/>
          </a:p>
        </p:txBody>
      </p:sp>
      <p:sp>
        <p:nvSpPr>
          <p:cNvPr id="7" name="Text Placeholder 6">
            <a:extLst>
              <a:ext uri="{FF2B5EF4-FFF2-40B4-BE49-F238E27FC236}">
                <a16:creationId xmlns:a16="http://schemas.microsoft.com/office/drawing/2014/main" id="{38377D31-78D8-46BF-8EB2-7BB2270550BD}"/>
              </a:ext>
            </a:extLst>
          </p:cNvPr>
          <p:cNvSpPr>
            <a:spLocks noGrp="1"/>
          </p:cNvSpPr>
          <p:nvPr>
            <p:ph type="body" idx="1"/>
          </p:nvPr>
        </p:nvSpPr>
        <p:spPr/>
        <p:txBody>
          <a:bodyPr>
            <a:normAutofit/>
          </a:bodyPr>
          <a:lstStyle/>
          <a:p>
            <a:pPr algn="ctr"/>
            <a:r>
              <a:rPr lang="en-US" sz="3200" dirty="0">
                <a:solidFill>
                  <a:schemeClr val="tx1"/>
                </a:solidFill>
              </a:rPr>
              <a:t>Unified Design of Spatial, Spherical and Planar Mechanisms for the Motion Synthesis Problem</a:t>
            </a:r>
          </a:p>
        </p:txBody>
      </p:sp>
    </p:spTree>
    <p:extLst>
      <p:ext uri="{BB962C8B-B14F-4D97-AF65-F5344CB8AC3E}">
        <p14:creationId xmlns:p14="http://schemas.microsoft.com/office/powerpoint/2010/main" val="331402705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FC6CAA-FF74-4A54-B9B1-C2AB5C25604B}"/>
              </a:ext>
            </a:extLst>
          </p:cNvPr>
          <p:cNvSpPr>
            <a:spLocks noGrp="1"/>
          </p:cNvSpPr>
          <p:nvPr>
            <p:ph type="title"/>
          </p:nvPr>
        </p:nvSpPr>
        <p:spPr/>
        <p:txBody>
          <a:bodyPr/>
          <a:lstStyle/>
          <a:p>
            <a:r>
              <a:rPr lang="en-US" dirty="0"/>
              <a:t>Motion Synthesis Problem</a:t>
            </a:r>
          </a:p>
        </p:txBody>
      </p:sp>
      <p:pic>
        <p:nvPicPr>
          <p:cNvPr id="4" name="Content Placeholder 3">
            <a:extLst>
              <a:ext uri="{FF2B5EF4-FFF2-40B4-BE49-F238E27FC236}">
                <a16:creationId xmlns:a16="http://schemas.microsoft.com/office/drawing/2014/main" id="{52713EB9-53A5-464B-9FA9-39D7E811569F}"/>
              </a:ext>
            </a:extLst>
          </p:cNvPr>
          <p:cNvPicPr>
            <a:picLocks noGrp="1" noChangeAspect="1"/>
          </p:cNvPicPr>
          <p:nvPr>
            <p:ph idx="1"/>
          </p:nvPr>
        </p:nvPicPr>
        <p:blipFill>
          <a:blip r:embed="rId2"/>
          <a:stretch>
            <a:fillRect/>
          </a:stretch>
        </p:blipFill>
        <p:spPr>
          <a:xfrm>
            <a:off x="6233854" y="1690688"/>
            <a:ext cx="5353050" cy="4286250"/>
          </a:xfrm>
          <a:prstGeom prst="rect">
            <a:avLst/>
          </a:prstGeom>
        </p:spPr>
      </p:pic>
      <p:pic>
        <p:nvPicPr>
          <p:cNvPr id="5" name="Picture 4">
            <a:extLst>
              <a:ext uri="{FF2B5EF4-FFF2-40B4-BE49-F238E27FC236}">
                <a16:creationId xmlns:a16="http://schemas.microsoft.com/office/drawing/2014/main" id="{6C6DA6F9-227C-4905-BBD8-60E19CC4196F}"/>
              </a:ext>
            </a:extLst>
          </p:cNvPr>
          <p:cNvPicPr>
            <a:picLocks noChangeAspect="1"/>
          </p:cNvPicPr>
          <p:nvPr/>
        </p:nvPicPr>
        <p:blipFill>
          <a:blip r:embed="rId3"/>
          <a:stretch>
            <a:fillRect/>
          </a:stretch>
        </p:blipFill>
        <p:spPr>
          <a:xfrm>
            <a:off x="697327" y="1730242"/>
            <a:ext cx="4697716" cy="4207142"/>
          </a:xfrm>
          <a:prstGeom prst="rect">
            <a:avLst/>
          </a:prstGeom>
        </p:spPr>
      </p:pic>
      <p:cxnSp>
        <p:nvCxnSpPr>
          <p:cNvPr id="7" name="Straight Arrow Connector 6">
            <a:extLst>
              <a:ext uri="{FF2B5EF4-FFF2-40B4-BE49-F238E27FC236}">
                <a16:creationId xmlns:a16="http://schemas.microsoft.com/office/drawing/2014/main" id="{C08C2DEA-CDCF-463A-9E25-A9F7FDDDB377}"/>
              </a:ext>
            </a:extLst>
          </p:cNvPr>
          <p:cNvCxnSpPr>
            <a:stCxn id="5" idx="3"/>
            <a:endCxn id="4" idx="1"/>
          </p:cNvCxnSpPr>
          <p:nvPr/>
        </p:nvCxnSpPr>
        <p:spPr>
          <a:xfrm>
            <a:off x="5395043" y="3833813"/>
            <a:ext cx="838811" cy="0"/>
          </a:xfrm>
          <a:prstGeom prst="straightConnector1">
            <a:avLst/>
          </a:prstGeom>
          <a:ln w="28575">
            <a:headEnd w="med" len="med"/>
            <a:tailEnd type="triangle" w="lg" len="lg"/>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1EC931FC-CE35-4D41-B096-56F3BDF45725}"/>
              </a:ext>
            </a:extLst>
          </p:cNvPr>
          <p:cNvSpPr txBox="1"/>
          <p:nvPr/>
        </p:nvSpPr>
        <p:spPr>
          <a:xfrm>
            <a:off x="2035491" y="6033945"/>
            <a:ext cx="2021387" cy="369332"/>
          </a:xfrm>
          <a:prstGeom prst="rect">
            <a:avLst/>
          </a:prstGeom>
          <a:noFill/>
        </p:spPr>
        <p:txBody>
          <a:bodyPr wrap="none" rtlCol="0">
            <a:spAutoFit/>
          </a:bodyPr>
          <a:lstStyle/>
          <a:p>
            <a:r>
              <a:rPr lang="en-US" dirty="0"/>
              <a:t>Input- Spatial Poses</a:t>
            </a:r>
          </a:p>
        </p:txBody>
      </p:sp>
      <p:sp>
        <p:nvSpPr>
          <p:cNvPr id="11" name="TextBox 10">
            <a:extLst>
              <a:ext uri="{FF2B5EF4-FFF2-40B4-BE49-F238E27FC236}">
                <a16:creationId xmlns:a16="http://schemas.microsoft.com/office/drawing/2014/main" id="{23C31E35-08F6-4811-84E0-AFFABD6BE7AC}"/>
              </a:ext>
            </a:extLst>
          </p:cNvPr>
          <p:cNvSpPr txBox="1"/>
          <p:nvPr/>
        </p:nvSpPr>
        <p:spPr>
          <a:xfrm>
            <a:off x="7233734" y="6033945"/>
            <a:ext cx="3353290" cy="369332"/>
          </a:xfrm>
          <a:prstGeom prst="rect">
            <a:avLst/>
          </a:prstGeom>
          <a:noFill/>
        </p:spPr>
        <p:txBody>
          <a:bodyPr wrap="none" rtlCol="0">
            <a:spAutoFit/>
          </a:bodyPr>
          <a:lstStyle/>
          <a:p>
            <a:r>
              <a:rPr lang="en-US" dirty="0"/>
              <a:t>Output- Synthesized Mechanism</a:t>
            </a:r>
          </a:p>
        </p:txBody>
      </p:sp>
    </p:spTree>
    <p:extLst>
      <p:ext uri="{BB962C8B-B14F-4D97-AF65-F5344CB8AC3E}">
        <p14:creationId xmlns:p14="http://schemas.microsoft.com/office/powerpoint/2010/main" val="25426562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5897EE-E522-42D4-9F6C-1E2C4BD4E8F2}"/>
              </a:ext>
            </a:extLst>
          </p:cNvPr>
          <p:cNvSpPr>
            <a:spLocks noGrp="1"/>
          </p:cNvSpPr>
          <p:nvPr>
            <p:ph type="title"/>
          </p:nvPr>
        </p:nvSpPr>
        <p:spPr/>
        <p:txBody>
          <a:bodyPr/>
          <a:lstStyle/>
          <a:p>
            <a:r>
              <a:rPr lang="en-US" dirty="0"/>
              <a:t>Spatial, Spherical and Planar Mechanisms</a:t>
            </a:r>
          </a:p>
        </p:txBody>
      </p:sp>
      <p:pic>
        <p:nvPicPr>
          <p:cNvPr id="9" name="Content Placeholder 8" descr="A picture containing object, clock&#10;&#10;Description automatically generated">
            <a:extLst>
              <a:ext uri="{FF2B5EF4-FFF2-40B4-BE49-F238E27FC236}">
                <a16:creationId xmlns:a16="http://schemas.microsoft.com/office/drawing/2014/main" id="{25625516-7D91-4708-87FE-FF261C0932F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101406" y="2817220"/>
            <a:ext cx="3019329" cy="3039576"/>
          </a:xfrm>
        </p:spPr>
      </p:pic>
      <p:pic>
        <p:nvPicPr>
          <p:cNvPr id="4" name="Content Placeholder 4" descr="A close up of a wire fence&#10;&#10;Description automatically generated">
            <a:extLst>
              <a:ext uri="{FF2B5EF4-FFF2-40B4-BE49-F238E27FC236}">
                <a16:creationId xmlns:a16="http://schemas.microsoft.com/office/drawing/2014/main" id="{AF47704A-9E6F-49C4-8FD5-1ED6FDDFA9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0751" y="2967693"/>
            <a:ext cx="4285356" cy="2732239"/>
          </a:xfrm>
          <a:prstGeom prst="rect">
            <a:avLst/>
          </a:prstGeom>
        </p:spPr>
      </p:pic>
      <p:pic>
        <p:nvPicPr>
          <p:cNvPr id="5" name="Picture 4" descr="A close up of a logo&#10;&#10;Description automatically generated">
            <a:extLst>
              <a:ext uri="{FF2B5EF4-FFF2-40B4-BE49-F238E27FC236}">
                <a16:creationId xmlns:a16="http://schemas.microsoft.com/office/drawing/2014/main" id="{E595CC3A-10B4-4A9B-91F7-FDC8A451556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22943" y="2801084"/>
            <a:ext cx="3167141" cy="2833143"/>
          </a:xfrm>
          <a:prstGeom prst="rect">
            <a:avLst/>
          </a:prstGeom>
        </p:spPr>
      </p:pic>
      <p:sp>
        <p:nvSpPr>
          <p:cNvPr id="6" name="TextBox 5">
            <a:extLst>
              <a:ext uri="{FF2B5EF4-FFF2-40B4-BE49-F238E27FC236}">
                <a16:creationId xmlns:a16="http://schemas.microsoft.com/office/drawing/2014/main" id="{333ED0FE-56E0-4454-B033-F5AF1FFF0BE2}"/>
              </a:ext>
            </a:extLst>
          </p:cNvPr>
          <p:cNvSpPr txBox="1"/>
          <p:nvPr/>
        </p:nvSpPr>
        <p:spPr>
          <a:xfrm>
            <a:off x="1388066" y="6062285"/>
            <a:ext cx="2410725" cy="369332"/>
          </a:xfrm>
          <a:prstGeom prst="rect">
            <a:avLst/>
          </a:prstGeom>
          <a:noFill/>
        </p:spPr>
        <p:txBody>
          <a:bodyPr wrap="none" rtlCol="0">
            <a:spAutoFit/>
          </a:bodyPr>
          <a:lstStyle/>
          <a:p>
            <a:r>
              <a:rPr lang="en-US" dirty="0"/>
              <a:t>Spatial 5-SS Mechanism</a:t>
            </a:r>
          </a:p>
        </p:txBody>
      </p:sp>
      <p:sp>
        <p:nvSpPr>
          <p:cNvPr id="7" name="TextBox 6">
            <a:extLst>
              <a:ext uri="{FF2B5EF4-FFF2-40B4-BE49-F238E27FC236}">
                <a16:creationId xmlns:a16="http://schemas.microsoft.com/office/drawing/2014/main" id="{DDAAB09C-3474-440A-B13B-A1610A4D2FFA}"/>
              </a:ext>
            </a:extLst>
          </p:cNvPr>
          <p:cNvSpPr txBox="1"/>
          <p:nvPr/>
        </p:nvSpPr>
        <p:spPr>
          <a:xfrm>
            <a:off x="8868033" y="6062285"/>
            <a:ext cx="2476960" cy="369332"/>
          </a:xfrm>
          <a:prstGeom prst="rect">
            <a:avLst/>
          </a:prstGeom>
          <a:noFill/>
        </p:spPr>
        <p:txBody>
          <a:bodyPr wrap="none" rtlCol="0">
            <a:spAutoFit/>
          </a:bodyPr>
          <a:lstStyle/>
          <a:p>
            <a:r>
              <a:rPr lang="en-US" dirty="0"/>
              <a:t>Planar RRRR Mechanism</a:t>
            </a:r>
          </a:p>
        </p:txBody>
      </p:sp>
      <p:sp>
        <p:nvSpPr>
          <p:cNvPr id="11" name="TextBox 10">
            <a:extLst>
              <a:ext uri="{FF2B5EF4-FFF2-40B4-BE49-F238E27FC236}">
                <a16:creationId xmlns:a16="http://schemas.microsoft.com/office/drawing/2014/main" id="{4F8039AA-2DAA-4314-9DE3-875ADF4942BA}"/>
              </a:ext>
            </a:extLst>
          </p:cNvPr>
          <p:cNvSpPr txBox="1"/>
          <p:nvPr/>
        </p:nvSpPr>
        <p:spPr>
          <a:xfrm>
            <a:off x="5241303" y="6062285"/>
            <a:ext cx="2739533" cy="369332"/>
          </a:xfrm>
          <a:prstGeom prst="rect">
            <a:avLst/>
          </a:prstGeom>
          <a:noFill/>
        </p:spPr>
        <p:txBody>
          <a:bodyPr wrap="none" rtlCol="0">
            <a:spAutoFit/>
          </a:bodyPr>
          <a:lstStyle/>
          <a:p>
            <a:r>
              <a:rPr lang="en-US" dirty="0"/>
              <a:t>Spherical RRRR Mechanism</a:t>
            </a:r>
          </a:p>
        </p:txBody>
      </p:sp>
      <p:sp>
        <p:nvSpPr>
          <p:cNvPr id="12" name="Content Placeholder 2">
            <a:extLst>
              <a:ext uri="{FF2B5EF4-FFF2-40B4-BE49-F238E27FC236}">
                <a16:creationId xmlns:a16="http://schemas.microsoft.com/office/drawing/2014/main" id="{DD048B2A-8F6B-4DF3-8909-9287E940FBE7}"/>
              </a:ext>
            </a:extLst>
          </p:cNvPr>
          <p:cNvSpPr txBox="1">
            <a:spLocks/>
          </p:cNvSpPr>
          <p:nvPr/>
        </p:nvSpPr>
        <p:spPr>
          <a:xfrm>
            <a:off x="838200" y="1825625"/>
            <a:ext cx="10515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Three Family of mechanisms for which motion synthesis algos exist.</a:t>
            </a:r>
          </a:p>
        </p:txBody>
      </p:sp>
    </p:spTree>
    <p:extLst>
      <p:ext uri="{BB962C8B-B14F-4D97-AF65-F5344CB8AC3E}">
        <p14:creationId xmlns:p14="http://schemas.microsoft.com/office/powerpoint/2010/main" val="339001561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E4DB0-4F3E-4320-A883-60B661E084AA}"/>
              </a:ext>
            </a:extLst>
          </p:cNvPr>
          <p:cNvSpPr>
            <a:spLocks noGrp="1"/>
          </p:cNvSpPr>
          <p:nvPr>
            <p:ph type="title"/>
          </p:nvPr>
        </p:nvSpPr>
        <p:spPr/>
        <p:txBody>
          <a:bodyPr/>
          <a:lstStyle/>
          <a:p>
            <a:r>
              <a:rPr lang="en-US" dirty="0"/>
              <a:t>Motivation</a:t>
            </a:r>
          </a:p>
        </p:txBody>
      </p:sp>
      <p:sp>
        <p:nvSpPr>
          <p:cNvPr id="3" name="Content Placeholder 2">
            <a:extLst>
              <a:ext uri="{FF2B5EF4-FFF2-40B4-BE49-F238E27FC236}">
                <a16:creationId xmlns:a16="http://schemas.microsoft.com/office/drawing/2014/main" id="{F483F27C-DBDA-4439-BA9C-333832547A01}"/>
              </a:ext>
            </a:extLst>
          </p:cNvPr>
          <p:cNvSpPr>
            <a:spLocks noGrp="1"/>
          </p:cNvSpPr>
          <p:nvPr>
            <p:ph idx="1"/>
          </p:nvPr>
        </p:nvSpPr>
        <p:spPr/>
        <p:txBody>
          <a:bodyPr>
            <a:normAutofit/>
          </a:bodyPr>
          <a:lstStyle/>
          <a:p>
            <a:r>
              <a:rPr lang="en-US" sz="2400" dirty="0"/>
              <a:t>A unified algorithm which can generate spatial, spherical or planar mechanisms doesn’t exist.</a:t>
            </a:r>
          </a:p>
          <a:p>
            <a:r>
              <a:rPr lang="en-US" sz="2400" dirty="0"/>
              <a:t>Unify spatial SS/PS dyad and RR dyad synthesis.</a:t>
            </a:r>
          </a:p>
          <a:p>
            <a:r>
              <a:rPr lang="en-US" sz="2400" dirty="0"/>
              <a:t>Express RR dyad as a sphere-plane or sphere-sphere intersection.</a:t>
            </a:r>
          </a:p>
          <a:p>
            <a:endParaRPr lang="en-US" sz="2400" dirty="0"/>
          </a:p>
          <a:p>
            <a:endParaRPr lang="en-US" sz="2400" dirty="0"/>
          </a:p>
        </p:txBody>
      </p:sp>
      <p:pic>
        <p:nvPicPr>
          <p:cNvPr id="5" name="Picture 4" descr="A picture containing chain, clock&#10;&#10;Description automatically generated">
            <a:extLst>
              <a:ext uri="{FF2B5EF4-FFF2-40B4-BE49-F238E27FC236}">
                <a16:creationId xmlns:a16="http://schemas.microsoft.com/office/drawing/2014/main" id="{8B1BAB06-15F2-4873-BF70-6DE8F269591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0844" y="3822631"/>
            <a:ext cx="5627072" cy="2489269"/>
          </a:xfrm>
          <a:prstGeom prst="rect">
            <a:avLst/>
          </a:prstGeom>
        </p:spPr>
      </p:pic>
      <p:pic>
        <p:nvPicPr>
          <p:cNvPr id="6" name="Picture 5" descr="A close up of a logo&#10;&#10;Description automatically generated">
            <a:extLst>
              <a:ext uri="{FF2B5EF4-FFF2-40B4-BE49-F238E27FC236}">
                <a16:creationId xmlns:a16="http://schemas.microsoft.com/office/drawing/2014/main" id="{CDD00A15-1946-4CA3-9E9E-D0F5E543A5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14972" y="3676301"/>
            <a:ext cx="3301923" cy="2962717"/>
          </a:xfrm>
          <a:prstGeom prst="rect">
            <a:avLst/>
          </a:prstGeom>
        </p:spPr>
      </p:pic>
    </p:spTree>
    <p:extLst>
      <p:ext uri="{BB962C8B-B14F-4D97-AF65-F5344CB8AC3E}">
        <p14:creationId xmlns:p14="http://schemas.microsoft.com/office/powerpoint/2010/main" val="6165873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7958B76-A1F8-40CC-8E39-70BB568AEE6B}"/>
              </a:ext>
            </a:extLst>
          </p:cNvPr>
          <p:cNvSpPr>
            <a:spLocks noGrp="1"/>
          </p:cNvSpPr>
          <p:nvPr>
            <p:ph type="title"/>
          </p:nvPr>
        </p:nvSpPr>
        <p:spPr/>
        <p:txBody>
          <a:bodyPr/>
          <a:lstStyle/>
          <a:p>
            <a:pPr algn="ctr"/>
            <a:r>
              <a:rPr lang="en-US" dirty="0"/>
              <a:t>Background and Motivation</a:t>
            </a:r>
            <a:br>
              <a:rPr lang="en-US" dirty="0"/>
            </a:br>
            <a:endParaRPr lang="en-US" dirty="0"/>
          </a:p>
        </p:txBody>
      </p:sp>
      <p:sp>
        <p:nvSpPr>
          <p:cNvPr id="2" name="Text Placeholder 1">
            <a:extLst>
              <a:ext uri="{FF2B5EF4-FFF2-40B4-BE49-F238E27FC236}">
                <a16:creationId xmlns:a16="http://schemas.microsoft.com/office/drawing/2014/main" id="{313AD2FE-F31D-4704-935A-290A916B53CF}"/>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411864069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A13866-4682-4B89-BC5E-9DE72093A1FB}"/>
              </a:ext>
            </a:extLst>
          </p:cNvPr>
          <p:cNvSpPr>
            <a:spLocks noGrp="1"/>
          </p:cNvSpPr>
          <p:nvPr>
            <p:ph type="title"/>
          </p:nvPr>
        </p:nvSpPr>
        <p:spPr/>
        <p:txBody>
          <a:bodyPr/>
          <a:lstStyle/>
          <a:p>
            <a:r>
              <a:rPr lang="en-US" dirty="0"/>
              <a:t>Existing Spatial SS/PS dyad Solver</a:t>
            </a:r>
          </a:p>
        </p:txBody>
      </p:sp>
      <p:pic>
        <p:nvPicPr>
          <p:cNvPr id="4" name="Picture 3">
            <a:extLst>
              <a:ext uri="{FF2B5EF4-FFF2-40B4-BE49-F238E27FC236}">
                <a16:creationId xmlns:a16="http://schemas.microsoft.com/office/drawing/2014/main" id="{1779359F-D170-4007-9B6E-C56E75E2C3B3}"/>
              </a:ext>
            </a:extLst>
          </p:cNvPr>
          <p:cNvPicPr>
            <a:picLocks noChangeAspect="1"/>
          </p:cNvPicPr>
          <p:nvPr/>
        </p:nvPicPr>
        <p:blipFill>
          <a:blip r:embed="rId2"/>
          <a:stretch>
            <a:fillRect/>
          </a:stretch>
        </p:blipFill>
        <p:spPr>
          <a:xfrm>
            <a:off x="1853121" y="2915084"/>
            <a:ext cx="1266825" cy="847725"/>
          </a:xfrm>
          <a:prstGeom prst="rect">
            <a:avLst/>
          </a:prstGeom>
        </p:spPr>
      </p:pic>
      <p:pic>
        <p:nvPicPr>
          <p:cNvPr id="5" name="Picture 4">
            <a:extLst>
              <a:ext uri="{FF2B5EF4-FFF2-40B4-BE49-F238E27FC236}">
                <a16:creationId xmlns:a16="http://schemas.microsoft.com/office/drawing/2014/main" id="{15C863D9-6144-4311-A8D8-395CDE099530}"/>
              </a:ext>
            </a:extLst>
          </p:cNvPr>
          <p:cNvPicPr>
            <a:picLocks noChangeAspect="1"/>
          </p:cNvPicPr>
          <p:nvPr/>
        </p:nvPicPr>
        <p:blipFill>
          <a:blip r:embed="rId3"/>
          <a:stretch>
            <a:fillRect/>
          </a:stretch>
        </p:blipFill>
        <p:spPr>
          <a:xfrm>
            <a:off x="4447346" y="2048981"/>
            <a:ext cx="2771117" cy="4438419"/>
          </a:xfrm>
          <a:prstGeom prst="rect">
            <a:avLst/>
          </a:prstGeom>
        </p:spPr>
      </p:pic>
      <p:pic>
        <p:nvPicPr>
          <p:cNvPr id="6" name="Picture 5">
            <a:extLst>
              <a:ext uri="{FF2B5EF4-FFF2-40B4-BE49-F238E27FC236}">
                <a16:creationId xmlns:a16="http://schemas.microsoft.com/office/drawing/2014/main" id="{BC37CB2D-544D-48AE-BD31-B643964E2221}"/>
              </a:ext>
            </a:extLst>
          </p:cNvPr>
          <p:cNvPicPr>
            <a:picLocks noChangeAspect="1"/>
          </p:cNvPicPr>
          <p:nvPr/>
        </p:nvPicPr>
        <p:blipFill>
          <a:blip r:embed="rId4"/>
          <a:stretch>
            <a:fillRect/>
          </a:stretch>
        </p:blipFill>
        <p:spPr>
          <a:xfrm>
            <a:off x="312684" y="4808014"/>
            <a:ext cx="4134662" cy="1718722"/>
          </a:xfrm>
          <a:prstGeom prst="rect">
            <a:avLst/>
          </a:prstGeom>
        </p:spPr>
      </p:pic>
      <p:pic>
        <p:nvPicPr>
          <p:cNvPr id="7" name="Picture 6">
            <a:extLst>
              <a:ext uri="{FF2B5EF4-FFF2-40B4-BE49-F238E27FC236}">
                <a16:creationId xmlns:a16="http://schemas.microsoft.com/office/drawing/2014/main" id="{24E3851B-1E00-4577-9C6F-B4B0EB05C4DD}"/>
              </a:ext>
            </a:extLst>
          </p:cNvPr>
          <p:cNvPicPr>
            <a:picLocks noChangeAspect="1"/>
          </p:cNvPicPr>
          <p:nvPr/>
        </p:nvPicPr>
        <p:blipFill>
          <a:blip r:embed="rId5"/>
          <a:stretch>
            <a:fillRect/>
          </a:stretch>
        </p:blipFill>
        <p:spPr>
          <a:xfrm>
            <a:off x="8550051" y="2007855"/>
            <a:ext cx="2671813" cy="1453091"/>
          </a:xfrm>
          <a:prstGeom prst="rect">
            <a:avLst/>
          </a:prstGeom>
        </p:spPr>
      </p:pic>
      <p:sp>
        <p:nvSpPr>
          <p:cNvPr id="9" name="TextBox 8">
            <a:extLst>
              <a:ext uri="{FF2B5EF4-FFF2-40B4-BE49-F238E27FC236}">
                <a16:creationId xmlns:a16="http://schemas.microsoft.com/office/drawing/2014/main" id="{6EF72A9F-AB50-4E18-9C7E-DE7A2AB33025}"/>
              </a:ext>
            </a:extLst>
          </p:cNvPr>
          <p:cNvSpPr txBox="1"/>
          <p:nvPr/>
        </p:nvSpPr>
        <p:spPr>
          <a:xfrm>
            <a:off x="936420" y="1570281"/>
            <a:ext cx="4967770" cy="369332"/>
          </a:xfrm>
          <a:prstGeom prst="rect">
            <a:avLst/>
          </a:prstGeom>
          <a:noFill/>
        </p:spPr>
        <p:txBody>
          <a:bodyPr wrap="none" rtlCol="0">
            <a:spAutoFit/>
          </a:bodyPr>
          <a:lstStyle/>
          <a:p>
            <a:r>
              <a:rPr lang="en-US" dirty="0"/>
              <a:t>1. Kinematic Mapping based Geometric constraints</a:t>
            </a:r>
          </a:p>
        </p:txBody>
      </p:sp>
      <p:sp>
        <p:nvSpPr>
          <p:cNvPr id="11" name="TextBox 10">
            <a:extLst>
              <a:ext uri="{FF2B5EF4-FFF2-40B4-BE49-F238E27FC236}">
                <a16:creationId xmlns:a16="http://schemas.microsoft.com/office/drawing/2014/main" id="{CE051C13-8215-4CC8-9DA5-BF08B6FC1815}"/>
              </a:ext>
            </a:extLst>
          </p:cNvPr>
          <p:cNvSpPr txBox="1"/>
          <p:nvPr/>
        </p:nvSpPr>
        <p:spPr>
          <a:xfrm>
            <a:off x="8782994" y="1570281"/>
            <a:ext cx="2205925" cy="369332"/>
          </a:xfrm>
          <a:prstGeom prst="rect">
            <a:avLst/>
          </a:prstGeom>
          <a:noFill/>
        </p:spPr>
        <p:txBody>
          <a:bodyPr wrap="none" rtlCol="0">
            <a:spAutoFit/>
          </a:bodyPr>
          <a:lstStyle/>
          <a:p>
            <a:r>
              <a:rPr lang="en-US" dirty="0"/>
              <a:t>2. Bilinear constraints</a:t>
            </a:r>
          </a:p>
        </p:txBody>
      </p:sp>
      <p:sp>
        <p:nvSpPr>
          <p:cNvPr id="13" name="TextBox 12">
            <a:extLst>
              <a:ext uri="{FF2B5EF4-FFF2-40B4-BE49-F238E27FC236}">
                <a16:creationId xmlns:a16="http://schemas.microsoft.com/office/drawing/2014/main" id="{5F87D840-DA60-40F1-BF64-BFD878400127}"/>
              </a:ext>
            </a:extLst>
          </p:cNvPr>
          <p:cNvSpPr txBox="1"/>
          <p:nvPr/>
        </p:nvSpPr>
        <p:spPr>
          <a:xfrm>
            <a:off x="8807776" y="4083524"/>
            <a:ext cx="2156360" cy="369332"/>
          </a:xfrm>
          <a:prstGeom prst="rect">
            <a:avLst/>
          </a:prstGeom>
          <a:noFill/>
        </p:spPr>
        <p:txBody>
          <a:bodyPr wrap="none" rtlCol="0">
            <a:spAutoFit/>
          </a:bodyPr>
          <a:lstStyle/>
          <a:p>
            <a:r>
              <a:rPr lang="en-US" dirty="0"/>
              <a:t>3. Dyadic Parameters</a:t>
            </a:r>
          </a:p>
        </p:txBody>
      </p:sp>
      <p:pic>
        <p:nvPicPr>
          <p:cNvPr id="14" name="Picture 13">
            <a:extLst>
              <a:ext uri="{FF2B5EF4-FFF2-40B4-BE49-F238E27FC236}">
                <a16:creationId xmlns:a16="http://schemas.microsoft.com/office/drawing/2014/main" id="{7DB4B688-2513-49B3-854B-EE75231720A1}"/>
              </a:ext>
            </a:extLst>
          </p:cNvPr>
          <p:cNvPicPr>
            <a:picLocks noChangeAspect="1"/>
          </p:cNvPicPr>
          <p:nvPr/>
        </p:nvPicPr>
        <p:blipFill>
          <a:blip r:embed="rId6"/>
          <a:stretch>
            <a:fillRect/>
          </a:stretch>
        </p:blipFill>
        <p:spPr>
          <a:xfrm>
            <a:off x="7904096" y="4617590"/>
            <a:ext cx="4103563" cy="532743"/>
          </a:xfrm>
          <a:prstGeom prst="rect">
            <a:avLst/>
          </a:prstGeom>
        </p:spPr>
      </p:pic>
      <p:pic>
        <p:nvPicPr>
          <p:cNvPr id="15" name="Picture 14">
            <a:extLst>
              <a:ext uri="{FF2B5EF4-FFF2-40B4-BE49-F238E27FC236}">
                <a16:creationId xmlns:a16="http://schemas.microsoft.com/office/drawing/2014/main" id="{26B18129-80FA-49B8-BE0C-54F11B367E5C}"/>
              </a:ext>
            </a:extLst>
          </p:cNvPr>
          <p:cNvPicPr>
            <a:picLocks noChangeAspect="1"/>
          </p:cNvPicPr>
          <p:nvPr/>
        </p:nvPicPr>
        <p:blipFill>
          <a:blip r:embed="rId7"/>
          <a:stretch>
            <a:fillRect/>
          </a:stretch>
        </p:blipFill>
        <p:spPr>
          <a:xfrm>
            <a:off x="8614573" y="5150333"/>
            <a:ext cx="2682608" cy="469456"/>
          </a:xfrm>
          <a:prstGeom prst="rect">
            <a:avLst/>
          </a:prstGeom>
        </p:spPr>
      </p:pic>
    </p:spTree>
    <p:extLst>
      <p:ext uri="{BB962C8B-B14F-4D97-AF65-F5344CB8AC3E}">
        <p14:creationId xmlns:p14="http://schemas.microsoft.com/office/powerpoint/2010/main" val="263223218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A13866-4682-4B89-BC5E-9DE72093A1FB}"/>
              </a:ext>
            </a:extLst>
          </p:cNvPr>
          <p:cNvSpPr>
            <a:spLocks noGrp="1"/>
          </p:cNvSpPr>
          <p:nvPr>
            <p:ph type="title"/>
          </p:nvPr>
        </p:nvSpPr>
        <p:spPr/>
        <p:txBody>
          <a:bodyPr/>
          <a:lstStyle/>
          <a:p>
            <a:r>
              <a:rPr lang="en-US" dirty="0"/>
              <a:t>Existing Spatial SS/PS dyad Solver</a:t>
            </a:r>
          </a:p>
        </p:txBody>
      </p:sp>
      <p:sp>
        <p:nvSpPr>
          <p:cNvPr id="9" name="TextBox 8">
            <a:extLst>
              <a:ext uri="{FF2B5EF4-FFF2-40B4-BE49-F238E27FC236}">
                <a16:creationId xmlns:a16="http://schemas.microsoft.com/office/drawing/2014/main" id="{6EF72A9F-AB50-4E18-9C7E-DE7A2AB33025}"/>
              </a:ext>
            </a:extLst>
          </p:cNvPr>
          <p:cNvSpPr txBox="1"/>
          <p:nvPr/>
        </p:nvSpPr>
        <p:spPr>
          <a:xfrm>
            <a:off x="1976756" y="2027456"/>
            <a:ext cx="3227422" cy="369332"/>
          </a:xfrm>
          <a:prstGeom prst="rect">
            <a:avLst/>
          </a:prstGeom>
          <a:noFill/>
        </p:spPr>
        <p:txBody>
          <a:bodyPr wrap="none" rtlCol="0">
            <a:spAutoFit/>
          </a:bodyPr>
          <a:lstStyle/>
          <a:p>
            <a:r>
              <a:rPr lang="en-US" dirty="0"/>
              <a:t>1. Impose Geometric constraints</a:t>
            </a:r>
          </a:p>
        </p:txBody>
      </p:sp>
      <p:sp>
        <p:nvSpPr>
          <p:cNvPr id="11" name="TextBox 10">
            <a:extLst>
              <a:ext uri="{FF2B5EF4-FFF2-40B4-BE49-F238E27FC236}">
                <a16:creationId xmlns:a16="http://schemas.microsoft.com/office/drawing/2014/main" id="{CE051C13-8215-4CC8-9DA5-BF08B6FC1815}"/>
              </a:ext>
            </a:extLst>
          </p:cNvPr>
          <p:cNvSpPr txBox="1"/>
          <p:nvPr/>
        </p:nvSpPr>
        <p:spPr>
          <a:xfrm>
            <a:off x="2031511" y="4776779"/>
            <a:ext cx="2949718" cy="369332"/>
          </a:xfrm>
          <a:prstGeom prst="rect">
            <a:avLst/>
          </a:prstGeom>
          <a:noFill/>
        </p:spPr>
        <p:txBody>
          <a:bodyPr wrap="none" rtlCol="0">
            <a:spAutoFit/>
          </a:bodyPr>
          <a:lstStyle/>
          <a:p>
            <a:r>
              <a:rPr lang="en-US" dirty="0"/>
              <a:t>2. Impose Bilinear constraints</a:t>
            </a:r>
          </a:p>
        </p:txBody>
      </p:sp>
      <p:pic>
        <p:nvPicPr>
          <p:cNvPr id="3" name="Picture 2">
            <a:extLst>
              <a:ext uri="{FF2B5EF4-FFF2-40B4-BE49-F238E27FC236}">
                <a16:creationId xmlns:a16="http://schemas.microsoft.com/office/drawing/2014/main" id="{B991E7DA-19C7-429F-90D7-81D3146C585E}"/>
              </a:ext>
            </a:extLst>
          </p:cNvPr>
          <p:cNvPicPr>
            <a:picLocks noChangeAspect="1"/>
          </p:cNvPicPr>
          <p:nvPr/>
        </p:nvPicPr>
        <p:blipFill>
          <a:blip r:embed="rId2"/>
          <a:stretch>
            <a:fillRect/>
          </a:stretch>
        </p:blipFill>
        <p:spPr>
          <a:xfrm>
            <a:off x="5948830" y="1612008"/>
            <a:ext cx="2565494" cy="1044201"/>
          </a:xfrm>
          <a:prstGeom prst="rect">
            <a:avLst/>
          </a:prstGeom>
        </p:spPr>
      </p:pic>
      <p:pic>
        <p:nvPicPr>
          <p:cNvPr id="8" name="Picture 7">
            <a:extLst>
              <a:ext uri="{FF2B5EF4-FFF2-40B4-BE49-F238E27FC236}">
                <a16:creationId xmlns:a16="http://schemas.microsoft.com/office/drawing/2014/main" id="{9E6130F0-5DC0-4FA6-BEAE-5B6106A209EF}"/>
              </a:ext>
            </a:extLst>
          </p:cNvPr>
          <p:cNvPicPr>
            <a:picLocks noChangeAspect="1"/>
          </p:cNvPicPr>
          <p:nvPr/>
        </p:nvPicPr>
        <p:blipFill>
          <a:blip r:embed="rId3"/>
          <a:stretch>
            <a:fillRect/>
          </a:stretch>
        </p:blipFill>
        <p:spPr>
          <a:xfrm>
            <a:off x="5603078" y="3318383"/>
            <a:ext cx="2667000" cy="3286125"/>
          </a:xfrm>
          <a:prstGeom prst="rect">
            <a:avLst/>
          </a:prstGeom>
        </p:spPr>
      </p:pic>
      <p:pic>
        <p:nvPicPr>
          <p:cNvPr id="10" name="Picture 9">
            <a:extLst>
              <a:ext uri="{FF2B5EF4-FFF2-40B4-BE49-F238E27FC236}">
                <a16:creationId xmlns:a16="http://schemas.microsoft.com/office/drawing/2014/main" id="{B62C3237-8452-4078-B63B-A259FDB4A1D6}"/>
              </a:ext>
            </a:extLst>
          </p:cNvPr>
          <p:cNvPicPr>
            <a:picLocks noChangeAspect="1"/>
          </p:cNvPicPr>
          <p:nvPr/>
        </p:nvPicPr>
        <p:blipFill>
          <a:blip r:embed="rId4"/>
          <a:stretch>
            <a:fillRect/>
          </a:stretch>
        </p:blipFill>
        <p:spPr>
          <a:xfrm>
            <a:off x="8609556" y="4609020"/>
            <a:ext cx="2628900" cy="704850"/>
          </a:xfrm>
          <a:prstGeom prst="rect">
            <a:avLst/>
          </a:prstGeom>
        </p:spPr>
      </p:pic>
    </p:spTree>
    <p:extLst>
      <p:ext uri="{BB962C8B-B14F-4D97-AF65-F5344CB8AC3E}">
        <p14:creationId xmlns:p14="http://schemas.microsoft.com/office/powerpoint/2010/main" val="131978428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B42E35-F816-41D4-94BE-43F7C4417C58}"/>
              </a:ext>
            </a:extLst>
          </p:cNvPr>
          <p:cNvSpPr>
            <a:spLocks noGrp="1"/>
          </p:cNvSpPr>
          <p:nvPr>
            <p:ph type="title"/>
          </p:nvPr>
        </p:nvSpPr>
        <p:spPr/>
        <p:txBody>
          <a:bodyPr>
            <a:normAutofit/>
          </a:bodyPr>
          <a:lstStyle/>
          <a:p>
            <a:r>
              <a:rPr lang="en-US" sz="4000" dirty="0"/>
              <a:t>Seven Poses on a Sphere/Plane</a:t>
            </a:r>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90F5A846-595B-486D-BB24-337BC0E5FF47}"/>
                  </a:ext>
                </a:extLst>
              </p:cNvPr>
              <p:cNvSpPr>
                <a:spLocks noGrp="1"/>
              </p:cNvSpPr>
              <p:nvPr>
                <p:ph idx="1"/>
              </p:nvPr>
            </p:nvSpPr>
            <p:spPr>
              <a:xfrm>
                <a:off x="838200" y="1825625"/>
                <a:ext cx="5632041" cy="4351338"/>
              </a:xfrm>
            </p:spPr>
            <p:txBody>
              <a:bodyPr>
                <a:normAutofit/>
              </a:bodyPr>
              <a:lstStyle/>
              <a:p>
                <a:r>
                  <a:rPr lang="en-US" dirty="0"/>
                  <a:t>The approach is not able to generate solution dyads when spatial poses lie on a sphere or a plane.</a:t>
                </a:r>
              </a:p>
              <a:p>
                <a:r>
                  <a:rPr lang="en-US" dirty="0"/>
                  <a:t>There exist 3-</a:t>
                </a:r>
                <a14:m>
                  <m:oMath xmlns:m="http://schemas.openxmlformats.org/officeDocument/2006/math">
                    <m:r>
                      <a:rPr lang="en-US" i="1">
                        <a:latin typeface="Cambria Math" panose="02040503050406030204" pitchFamily="18" charset="0"/>
                        <a:ea typeface="Cambria Math" panose="02040503050406030204" pitchFamily="18" charset="0"/>
                      </a:rPr>
                      <m:t>∞</m:t>
                    </m:r>
                  </m:oMath>
                </a14:m>
                <a:r>
                  <a:rPr lang="en-US" dirty="0"/>
                  <a:t> SS/PS solutions</a:t>
                </a:r>
              </a:p>
              <a:p>
                <a:r>
                  <a:rPr lang="en-US" dirty="0"/>
                  <a:t>Bilinear constraints are rank-reduced</a:t>
                </a:r>
              </a:p>
              <a:p>
                <a:endParaRPr lang="en-US" dirty="0"/>
              </a:p>
              <a:p>
                <a:endParaRPr lang="en-US" dirty="0"/>
              </a:p>
              <a:p>
                <a:endParaRPr lang="en-US" dirty="0"/>
              </a:p>
            </p:txBody>
          </p:sp>
        </mc:Choice>
        <mc:Fallback>
          <p:sp>
            <p:nvSpPr>
              <p:cNvPr id="3" name="Content Placeholder 2">
                <a:extLst>
                  <a:ext uri="{FF2B5EF4-FFF2-40B4-BE49-F238E27FC236}">
                    <a16:creationId xmlns:a16="http://schemas.microsoft.com/office/drawing/2014/main" id="{90F5A846-595B-486D-BB24-337BC0E5FF47}"/>
                  </a:ext>
                </a:extLst>
              </p:cNvPr>
              <p:cNvSpPr>
                <a:spLocks noGrp="1" noRot="1" noChangeAspect="1" noMove="1" noResize="1" noEditPoints="1" noAdjustHandles="1" noChangeArrowheads="1" noChangeShapeType="1" noTextEdit="1"/>
              </p:cNvSpPr>
              <p:nvPr>
                <p:ph idx="1"/>
              </p:nvPr>
            </p:nvSpPr>
            <p:spPr>
              <a:xfrm>
                <a:off x="838200" y="1825625"/>
                <a:ext cx="5632041" cy="4351338"/>
              </a:xfrm>
              <a:blipFill>
                <a:blip r:embed="rId2"/>
                <a:stretch>
                  <a:fillRect l="-1950" t="-2241"/>
                </a:stretch>
              </a:blipFill>
            </p:spPr>
            <p:txBody>
              <a:bodyPr/>
              <a:lstStyle/>
              <a:p>
                <a:r>
                  <a:rPr lang="en-US">
                    <a:noFill/>
                  </a:rPr>
                  <a:t> </a:t>
                </a:r>
              </a:p>
            </p:txBody>
          </p:sp>
        </mc:Fallback>
      </mc:AlternateContent>
      <p:pic>
        <p:nvPicPr>
          <p:cNvPr id="11" name="Picture 10">
            <a:extLst>
              <a:ext uri="{FF2B5EF4-FFF2-40B4-BE49-F238E27FC236}">
                <a16:creationId xmlns:a16="http://schemas.microsoft.com/office/drawing/2014/main" id="{B9895C1C-464B-455C-9844-02FCE57F14CE}"/>
              </a:ext>
            </a:extLst>
          </p:cNvPr>
          <p:cNvPicPr>
            <a:picLocks noChangeAspect="1"/>
          </p:cNvPicPr>
          <p:nvPr/>
        </p:nvPicPr>
        <p:blipFill>
          <a:blip r:embed="rId3"/>
          <a:stretch>
            <a:fillRect/>
          </a:stretch>
        </p:blipFill>
        <p:spPr>
          <a:xfrm>
            <a:off x="1612553" y="4971053"/>
            <a:ext cx="3657974" cy="980761"/>
          </a:xfrm>
          <a:prstGeom prst="rect">
            <a:avLst/>
          </a:prstGeom>
        </p:spPr>
      </p:pic>
      <p:pic>
        <p:nvPicPr>
          <p:cNvPr id="4" name="Picture 3" descr="A picture containing map, text, kite, different&#10;&#10;Description automatically generated">
            <a:extLst>
              <a:ext uri="{FF2B5EF4-FFF2-40B4-BE49-F238E27FC236}">
                <a16:creationId xmlns:a16="http://schemas.microsoft.com/office/drawing/2014/main" id="{046E24CA-2FF1-4367-A709-428CF69D82F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12939" y="4254424"/>
            <a:ext cx="4140712" cy="2238450"/>
          </a:xfrm>
          <a:prstGeom prst="rect">
            <a:avLst/>
          </a:prstGeom>
        </p:spPr>
      </p:pic>
      <p:pic>
        <p:nvPicPr>
          <p:cNvPr id="5" name="Picture 4" descr="A picture containing kite, flying, colorful, green&#10;&#10;Description automatically generated">
            <a:extLst>
              <a:ext uri="{FF2B5EF4-FFF2-40B4-BE49-F238E27FC236}">
                <a16:creationId xmlns:a16="http://schemas.microsoft.com/office/drawing/2014/main" id="{4AABB1E4-B9EF-49C1-A376-C29ABA7C130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36328" y="759357"/>
            <a:ext cx="3093933" cy="3142572"/>
          </a:xfrm>
          <a:prstGeom prst="rect">
            <a:avLst/>
          </a:prstGeom>
        </p:spPr>
      </p:pic>
    </p:spTree>
    <p:extLst>
      <p:ext uri="{BB962C8B-B14F-4D97-AF65-F5344CB8AC3E}">
        <p14:creationId xmlns:p14="http://schemas.microsoft.com/office/powerpoint/2010/main" val="277182127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B42E35-F816-41D4-94BE-43F7C4417C58}"/>
              </a:ext>
            </a:extLst>
          </p:cNvPr>
          <p:cNvSpPr>
            <a:spLocks noGrp="1"/>
          </p:cNvSpPr>
          <p:nvPr>
            <p:ph type="title"/>
          </p:nvPr>
        </p:nvSpPr>
        <p:spPr/>
        <p:txBody>
          <a:bodyPr>
            <a:normAutofit/>
          </a:bodyPr>
          <a:lstStyle/>
          <a:p>
            <a:r>
              <a:rPr lang="en-US" sz="4000" dirty="0"/>
              <a:t>Seven Poses on a Sphere/Plane</a:t>
            </a:r>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90F5A846-595B-486D-BB24-337BC0E5FF47}"/>
                  </a:ext>
                </a:extLst>
              </p:cNvPr>
              <p:cNvSpPr>
                <a:spLocks noGrp="1"/>
              </p:cNvSpPr>
              <p:nvPr>
                <p:ph idx="1"/>
              </p:nvPr>
            </p:nvSpPr>
            <p:spPr>
              <a:xfrm>
                <a:off x="838200" y="1825625"/>
                <a:ext cx="5632041" cy="4351338"/>
              </a:xfrm>
            </p:spPr>
            <p:txBody>
              <a:bodyPr>
                <a:normAutofit fontScale="70000" lnSpcReduction="20000"/>
              </a:bodyPr>
              <a:lstStyle/>
              <a:p>
                <a:r>
                  <a:rPr lang="en-US" dirty="0"/>
                  <a:t>Calculate the characteristic-plane or –sphere using zero length coupler dyad i.e. c1,c2,c3=0</a:t>
                </a:r>
              </a:p>
              <a:p>
                <a:endParaRPr lang="en-US" dirty="0"/>
              </a:p>
              <a:p>
                <a:endParaRPr lang="en-US" dirty="0"/>
              </a:p>
              <a:p>
                <a:endParaRPr lang="en-US" dirty="0"/>
              </a:p>
              <a:p>
                <a:r>
                  <a:rPr lang="en-US" dirty="0"/>
                  <a:t>Singular vector denotes </a:t>
                </a:r>
                <a14:m>
                  <m:oMath xmlns:m="http://schemas.openxmlformats.org/officeDocument/2006/math">
                    <m:r>
                      <a:rPr lang="en-US" i="1">
                        <a:latin typeface="Cambria Math" panose="02040503050406030204" pitchFamily="18" charset="0"/>
                        <a:ea typeface="Cambria Math" panose="02040503050406030204" pitchFamily="18" charset="0"/>
                      </a:rPr>
                      <m:t>𝛼</m:t>
                    </m:r>
                  </m:oMath>
                </a14:m>
                <a:r>
                  <a:rPr lang="en-US" dirty="0"/>
                  <a:t> and FP coordinates can be calculated.</a:t>
                </a:r>
              </a:p>
              <a:p>
                <a:endParaRPr lang="en-US" dirty="0"/>
              </a:p>
              <a:p>
                <a:endParaRPr lang="en-US" dirty="0"/>
              </a:p>
              <a:p>
                <a:endParaRPr lang="en-US" dirty="0"/>
              </a:p>
              <a:p>
                <a:endParaRPr lang="en-US" dirty="0"/>
              </a:p>
              <a:p>
                <a:r>
                  <a:rPr lang="en-US" dirty="0"/>
                  <a:t>Four singular vectors of [Z] define the 4D null-space of </a:t>
                </a:r>
                <a14:m>
                  <m:oMath xmlns:m="http://schemas.openxmlformats.org/officeDocument/2006/math">
                    <m:r>
                      <a:rPr lang="en-US" i="1">
                        <a:latin typeface="Cambria Math" panose="02040503050406030204" pitchFamily="18" charset="0"/>
                        <a:ea typeface="Cambria Math" panose="02040503050406030204" pitchFamily="18" charset="0"/>
                      </a:rPr>
                      <m:t>𝛼</m:t>
                    </m:r>
                  </m:oMath>
                </a14:m>
                <a:r>
                  <a:rPr lang="en-US" dirty="0"/>
                  <a:t>. It can be back-substituted to find 3-</a:t>
                </a:r>
                <a14:m>
                  <m:oMath xmlns:m="http://schemas.openxmlformats.org/officeDocument/2006/math">
                    <m:r>
                      <a:rPr lang="en-US" i="1">
                        <a:latin typeface="Cambria Math" panose="02040503050406030204" pitchFamily="18" charset="0"/>
                        <a:ea typeface="Cambria Math" panose="02040503050406030204" pitchFamily="18" charset="0"/>
                      </a:rPr>
                      <m:t>∞ </m:t>
                    </m:r>
                  </m:oMath>
                </a14:m>
                <a:r>
                  <a:rPr lang="en-US" dirty="0"/>
                  <a:t>dyad solution space.</a:t>
                </a:r>
              </a:p>
            </p:txBody>
          </p:sp>
        </mc:Choice>
        <mc:Fallback>
          <p:sp>
            <p:nvSpPr>
              <p:cNvPr id="3" name="Content Placeholder 2">
                <a:extLst>
                  <a:ext uri="{FF2B5EF4-FFF2-40B4-BE49-F238E27FC236}">
                    <a16:creationId xmlns:a16="http://schemas.microsoft.com/office/drawing/2014/main" id="{90F5A846-595B-486D-BB24-337BC0E5FF47}"/>
                  </a:ext>
                </a:extLst>
              </p:cNvPr>
              <p:cNvSpPr>
                <a:spLocks noGrp="1" noRot="1" noChangeAspect="1" noMove="1" noResize="1" noEditPoints="1" noAdjustHandles="1" noChangeArrowheads="1" noChangeShapeType="1" noTextEdit="1"/>
              </p:cNvSpPr>
              <p:nvPr>
                <p:ph idx="1"/>
              </p:nvPr>
            </p:nvSpPr>
            <p:spPr>
              <a:xfrm>
                <a:off x="838200" y="1825625"/>
                <a:ext cx="5632041" cy="4351338"/>
              </a:xfrm>
              <a:blipFill>
                <a:blip r:embed="rId2"/>
                <a:stretch>
                  <a:fillRect l="-975" t="-2521" r="-2167"/>
                </a:stretch>
              </a:blipFill>
            </p:spPr>
            <p:txBody>
              <a:bodyPr/>
              <a:lstStyle/>
              <a:p>
                <a:r>
                  <a:rPr lang="en-US">
                    <a:noFill/>
                  </a:rPr>
                  <a:t> </a:t>
                </a:r>
              </a:p>
            </p:txBody>
          </p:sp>
        </mc:Fallback>
      </mc:AlternateContent>
      <p:pic>
        <p:nvPicPr>
          <p:cNvPr id="13" name="Picture 12">
            <a:extLst>
              <a:ext uri="{FF2B5EF4-FFF2-40B4-BE49-F238E27FC236}">
                <a16:creationId xmlns:a16="http://schemas.microsoft.com/office/drawing/2014/main" id="{F3FF2DD6-E437-45F0-89B9-97A739CA08E6}"/>
              </a:ext>
            </a:extLst>
          </p:cNvPr>
          <p:cNvPicPr>
            <a:picLocks noChangeAspect="1"/>
          </p:cNvPicPr>
          <p:nvPr/>
        </p:nvPicPr>
        <p:blipFill>
          <a:blip r:embed="rId3"/>
          <a:stretch>
            <a:fillRect/>
          </a:stretch>
        </p:blipFill>
        <p:spPr>
          <a:xfrm>
            <a:off x="2482204" y="2443067"/>
            <a:ext cx="3004196" cy="985933"/>
          </a:xfrm>
          <a:prstGeom prst="rect">
            <a:avLst/>
          </a:prstGeom>
        </p:spPr>
      </p:pic>
      <p:pic>
        <p:nvPicPr>
          <p:cNvPr id="14" name="Picture 13">
            <a:extLst>
              <a:ext uri="{FF2B5EF4-FFF2-40B4-BE49-F238E27FC236}">
                <a16:creationId xmlns:a16="http://schemas.microsoft.com/office/drawing/2014/main" id="{884C0972-5647-4658-8E2A-62FA6C4CA89C}"/>
              </a:ext>
            </a:extLst>
          </p:cNvPr>
          <p:cNvPicPr>
            <a:picLocks noChangeAspect="1"/>
          </p:cNvPicPr>
          <p:nvPr/>
        </p:nvPicPr>
        <p:blipFill>
          <a:blip r:embed="rId4"/>
          <a:stretch>
            <a:fillRect/>
          </a:stretch>
        </p:blipFill>
        <p:spPr>
          <a:xfrm>
            <a:off x="1008336" y="3942411"/>
            <a:ext cx="2094619" cy="1352351"/>
          </a:xfrm>
          <a:prstGeom prst="rect">
            <a:avLst/>
          </a:prstGeom>
        </p:spPr>
      </p:pic>
      <p:pic>
        <p:nvPicPr>
          <p:cNvPr id="15" name="Picture 14">
            <a:extLst>
              <a:ext uri="{FF2B5EF4-FFF2-40B4-BE49-F238E27FC236}">
                <a16:creationId xmlns:a16="http://schemas.microsoft.com/office/drawing/2014/main" id="{B53BE29C-FD58-4045-BB91-1DFAE3D5FA9A}"/>
              </a:ext>
            </a:extLst>
          </p:cNvPr>
          <p:cNvPicPr>
            <a:picLocks noChangeAspect="1"/>
          </p:cNvPicPr>
          <p:nvPr/>
        </p:nvPicPr>
        <p:blipFill>
          <a:blip r:embed="rId5"/>
          <a:stretch>
            <a:fillRect/>
          </a:stretch>
        </p:blipFill>
        <p:spPr>
          <a:xfrm>
            <a:off x="3273091" y="4179979"/>
            <a:ext cx="3232201" cy="835535"/>
          </a:xfrm>
          <a:prstGeom prst="rect">
            <a:avLst/>
          </a:prstGeom>
        </p:spPr>
      </p:pic>
      <p:pic>
        <p:nvPicPr>
          <p:cNvPr id="17" name="Picture 16" descr="A picture containing map, text, kite, different&#10;&#10;Description automatically generated">
            <a:extLst>
              <a:ext uri="{FF2B5EF4-FFF2-40B4-BE49-F238E27FC236}">
                <a16:creationId xmlns:a16="http://schemas.microsoft.com/office/drawing/2014/main" id="{59F1402D-8E3A-4F2C-9C70-1AD1175E376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12939" y="4254424"/>
            <a:ext cx="4140712" cy="2238450"/>
          </a:xfrm>
          <a:prstGeom prst="rect">
            <a:avLst/>
          </a:prstGeom>
        </p:spPr>
      </p:pic>
      <p:pic>
        <p:nvPicPr>
          <p:cNvPr id="19" name="Picture 18" descr="A picture containing kite, flying, colorful, green&#10;&#10;Description automatically generated">
            <a:extLst>
              <a:ext uri="{FF2B5EF4-FFF2-40B4-BE49-F238E27FC236}">
                <a16:creationId xmlns:a16="http://schemas.microsoft.com/office/drawing/2014/main" id="{7E7808B3-567A-4944-9C4D-70082DBC3AA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836328" y="759357"/>
            <a:ext cx="3093933" cy="3142572"/>
          </a:xfrm>
          <a:prstGeom prst="rect">
            <a:avLst/>
          </a:prstGeom>
        </p:spPr>
      </p:pic>
    </p:spTree>
    <p:extLst>
      <p:ext uri="{BB962C8B-B14F-4D97-AF65-F5344CB8AC3E}">
        <p14:creationId xmlns:p14="http://schemas.microsoft.com/office/powerpoint/2010/main" val="5287873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648185-28F8-4C5F-8E21-5138F585E8EB}"/>
              </a:ext>
            </a:extLst>
          </p:cNvPr>
          <p:cNvSpPr>
            <a:spLocks noGrp="1"/>
          </p:cNvSpPr>
          <p:nvPr>
            <p:ph type="title"/>
          </p:nvPr>
        </p:nvSpPr>
        <p:spPr/>
        <p:txBody>
          <a:bodyPr>
            <a:normAutofit/>
          </a:bodyPr>
          <a:lstStyle/>
          <a:p>
            <a:r>
              <a:rPr lang="en-US" sz="4000" dirty="0"/>
              <a:t>Five Poses on a Sphere/ Plane</a:t>
            </a:r>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9EC64E17-CDBA-49D4-8997-0FF80CCE3318}"/>
                  </a:ext>
                </a:extLst>
              </p:cNvPr>
              <p:cNvSpPr>
                <a:spLocks noGrp="1"/>
              </p:cNvSpPr>
              <p:nvPr>
                <p:ph idx="1"/>
              </p:nvPr>
            </p:nvSpPr>
            <p:spPr>
              <a:xfrm>
                <a:off x="838200" y="1825624"/>
                <a:ext cx="5633781" cy="4575175"/>
              </a:xfrm>
            </p:spPr>
            <p:txBody>
              <a:bodyPr>
                <a:normAutofit fontScale="77500" lnSpcReduction="20000"/>
              </a:bodyPr>
              <a:lstStyle/>
              <a:p>
                <a:r>
                  <a:rPr lang="en-US" dirty="0"/>
                  <a:t>First, we check if a characteristic-sphere or -plane exists. If not, only SS dyads exist.</a:t>
                </a:r>
              </a:p>
              <a:p>
                <a:r>
                  <a:rPr lang="en-US" dirty="0"/>
                  <a:t>There exist an additional 2-</a:t>
                </a:r>
                <a14:m>
                  <m:oMath xmlns:m="http://schemas.openxmlformats.org/officeDocument/2006/math">
                    <m:r>
                      <a:rPr lang="en-US" i="1">
                        <a:latin typeface="Cambria Math" panose="02040503050406030204" pitchFamily="18" charset="0"/>
                        <a:ea typeface="Cambria Math" panose="02040503050406030204" pitchFamily="18" charset="0"/>
                      </a:rPr>
                      <m:t>∞</m:t>
                    </m:r>
                  </m:oMath>
                </a14:m>
                <a:r>
                  <a:rPr lang="en-US" dirty="0"/>
                  <a:t> SS dyads whose intersection with characteristic sphere/plane constraint represent valid RR dyads.</a:t>
                </a:r>
              </a:p>
              <a:p>
                <a:r>
                  <a:rPr lang="en-US" dirty="0"/>
                  <a:t>1-</a:t>
                </a:r>
                <a14:m>
                  <m:oMath xmlns:m="http://schemas.openxmlformats.org/officeDocument/2006/math">
                    <m:r>
                      <a:rPr lang="en-US" i="1">
                        <a:latin typeface="Cambria Math" panose="02040503050406030204" pitchFamily="18" charset="0"/>
                        <a:ea typeface="Cambria Math" panose="02040503050406030204" pitchFamily="18" charset="0"/>
                      </a:rPr>
                      <m:t>∞</m:t>
                    </m:r>
                  </m:oMath>
                </a14:m>
                <a:r>
                  <a:rPr lang="en-US" dirty="0"/>
                  <a:t> spherical constraint isolated by imposing </a:t>
                </a:r>
                <a14:m>
                  <m:oMath xmlns:m="http://schemas.openxmlformats.org/officeDocument/2006/math">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𝜆</m:t>
                        </m:r>
                      </m:e>
                      <m:sub>
                        <m:r>
                          <a:rPr lang="en-US" b="0" i="1" smtClean="0">
                            <a:latin typeface="Cambria Math" panose="02040503050406030204" pitchFamily="18" charset="0"/>
                            <a:ea typeface="Cambria Math" panose="02040503050406030204" pitchFamily="18" charset="0"/>
                          </a:rPr>
                          <m:t>3</m:t>
                        </m:r>
                      </m:sub>
                    </m:sSub>
                  </m:oMath>
                </a14:m>
                <a:r>
                  <a:rPr lang="en-US" dirty="0"/>
                  <a:t> =1, finding </a:t>
                </a:r>
                <a14:m>
                  <m:oMath xmlns:m="http://schemas.openxmlformats.org/officeDocument/2006/math">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𝜆</m:t>
                        </m:r>
                      </m:e>
                      <m:sub>
                        <m:r>
                          <a:rPr lang="en-US" b="0" i="1" smtClean="0">
                            <a:latin typeface="Cambria Math" panose="02040503050406030204" pitchFamily="18" charset="0"/>
                            <a:ea typeface="Cambria Math" panose="02040503050406030204" pitchFamily="18" charset="0"/>
                          </a:rPr>
                          <m:t>1</m:t>
                        </m:r>
                      </m:sub>
                    </m:sSub>
                    <m:r>
                      <a:rPr lang="en-US" b="0" i="1" smtClean="0">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𝜆</m:t>
                        </m:r>
                      </m:e>
                      <m:sub>
                        <m:r>
                          <a:rPr lang="en-US" b="0" i="1" smtClean="0">
                            <a:latin typeface="Cambria Math" panose="02040503050406030204" pitchFamily="18" charset="0"/>
                            <a:ea typeface="Cambria Math" panose="02040503050406030204" pitchFamily="18" charset="0"/>
                          </a:rPr>
                          <m:t>2</m:t>
                        </m:r>
                      </m:sub>
                    </m:sSub>
                  </m:oMath>
                </a14:m>
                <a:r>
                  <a:rPr lang="en-US" dirty="0"/>
                  <a:t> and finding 2D </a:t>
                </a:r>
                <a:r>
                  <a:rPr lang="en-US" dirty="0" err="1"/>
                  <a:t>nullspace</a:t>
                </a:r>
                <a:r>
                  <a:rPr lang="en-US" dirty="0"/>
                  <a:t> of [W1]</a:t>
                </a:r>
              </a:p>
              <a:p>
                <a:endParaRPr lang="en-US" dirty="0"/>
              </a:p>
              <a:p>
                <a:endParaRPr lang="en-US" dirty="0"/>
              </a:p>
              <a:p>
                <a:endParaRPr lang="en-US" dirty="0"/>
              </a:p>
              <a:p>
                <a:r>
                  <a:rPr lang="en-US" dirty="0"/>
                  <a:t>Unique dyad calculated from 1-</a:t>
                </a:r>
                <a14:m>
                  <m:oMath xmlns:m="http://schemas.openxmlformats.org/officeDocument/2006/math">
                    <m:r>
                      <a:rPr lang="en-US" i="1">
                        <a:latin typeface="Cambria Math" panose="02040503050406030204" pitchFamily="18" charset="0"/>
                        <a:ea typeface="Cambria Math" panose="02040503050406030204" pitchFamily="18" charset="0"/>
                      </a:rPr>
                      <m:t>∞</m:t>
                    </m:r>
                  </m:oMath>
                </a14:m>
                <a:r>
                  <a:rPr lang="en-US" dirty="0"/>
                  <a:t> spherical constraints by random sampling. </a:t>
                </a:r>
              </a:p>
              <a:p>
                <a:r>
                  <a:rPr lang="en-US" dirty="0"/>
                  <a:t> FP and MP on characteristic primitive can be calculated </a:t>
                </a:r>
              </a:p>
              <a:p>
                <a:endParaRPr lang="en-US" dirty="0"/>
              </a:p>
            </p:txBody>
          </p:sp>
        </mc:Choice>
        <mc:Fallback>
          <p:sp>
            <p:nvSpPr>
              <p:cNvPr id="3" name="Content Placeholder 2">
                <a:extLst>
                  <a:ext uri="{FF2B5EF4-FFF2-40B4-BE49-F238E27FC236}">
                    <a16:creationId xmlns:a16="http://schemas.microsoft.com/office/drawing/2014/main" id="{9EC64E17-CDBA-49D4-8997-0FF80CCE3318}"/>
                  </a:ext>
                </a:extLst>
              </p:cNvPr>
              <p:cNvSpPr>
                <a:spLocks noGrp="1" noRot="1" noChangeAspect="1" noMove="1" noResize="1" noEditPoints="1" noAdjustHandles="1" noChangeArrowheads="1" noChangeShapeType="1" noTextEdit="1"/>
              </p:cNvSpPr>
              <p:nvPr>
                <p:ph idx="1"/>
              </p:nvPr>
            </p:nvSpPr>
            <p:spPr>
              <a:xfrm>
                <a:off x="838200" y="1825624"/>
                <a:ext cx="5633781" cy="4575175"/>
              </a:xfrm>
              <a:blipFill>
                <a:blip r:embed="rId2"/>
                <a:stretch>
                  <a:fillRect l="-1299" t="-2663" r="-1407" b="-1465"/>
                </a:stretch>
              </a:blipFill>
            </p:spPr>
            <p:txBody>
              <a:bodyPr/>
              <a:lstStyle/>
              <a:p>
                <a:r>
                  <a:rPr lang="en-US">
                    <a:noFill/>
                  </a:rPr>
                  <a:t> </a:t>
                </a:r>
              </a:p>
            </p:txBody>
          </p:sp>
        </mc:Fallback>
      </mc:AlternateContent>
      <p:pic>
        <p:nvPicPr>
          <p:cNvPr id="5" name="Picture 4" descr="A picture containing colorful, sitting, large, clock&#10;&#10;Description automatically generated">
            <a:extLst>
              <a:ext uri="{FF2B5EF4-FFF2-40B4-BE49-F238E27FC236}">
                <a16:creationId xmlns:a16="http://schemas.microsoft.com/office/drawing/2014/main" id="{4BB93399-E3FD-4F56-BCC0-54321DAA16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75995" y="562241"/>
            <a:ext cx="3470211" cy="3188441"/>
          </a:xfrm>
          <a:prstGeom prst="rect">
            <a:avLst/>
          </a:prstGeom>
        </p:spPr>
      </p:pic>
      <p:pic>
        <p:nvPicPr>
          <p:cNvPr id="10" name="Picture 9" descr="A picture containing sitting, table, clock&#10;&#10;Description automatically generated">
            <a:extLst>
              <a:ext uri="{FF2B5EF4-FFF2-40B4-BE49-F238E27FC236}">
                <a16:creationId xmlns:a16="http://schemas.microsoft.com/office/drawing/2014/main" id="{01C6D986-2A6A-4CFB-A79C-781653D6FCB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56703" y="4042208"/>
            <a:ext cx="4656506" cy="2404223"/>
          </a:xfrm>
          <a:prstGeom prst="rect">
            <a:avLst/>
          </a:prstGeom>
        </p:spPr>
      </p:pic>
      <p:pic>
        <p:nvPicPr>
          <p:cNvPr id="11" name="Picture 10">
            <a:extLst>
              <a:ext uri="{FF2B5EF4-FFF2-40B4-BE49-F238E27FC236}">
                <a16:creationId xmlns:a16="http://schemas.microsoft.com/office/drawing/2014/main" id="{11FF08DA-B994-41EA-94E9-EDD1711510DB}"/>
              </a:ext>
            </a:extLst>
          </p:cNvPr>
          <p:cNvPicPr>
            <a:picLocks noChangeAspect="1"/>
          </p:cNvPicPr>
          <p:nvPr/>
        </p:nvPicPr>
        <p:blipFill>
          <a:blip r:embed="rId5"/>
          <a:stretch>
            <a:fillRect/>
          </a:stretch>
        </p:blipFill>
        <p:spPr>
          <a:xfrm>
            <a:off x="1943855" y="4113211"/>
            <a:ext cx="3422470" cy="904510"/>
          </a:xfrm>
          <a:prstGeom prst="rect">
            <a:avLst/>
          </a:prstGeom>
        </p:spPr>
      </p:pic>
    </p:spTree>
    <p:extLst>
      <p:ext uri="{BB962C8B-B14F-4D97-AF65-F5344CB8AC3E}">
        <p14:creationId xmlns:p14="http://schemas.microsoft.com/office/powerpoint/2010/main" val="417879583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AB5A04-0927-4431-8BA6-4F5D3AE9EF1F}"/>
              </a:ext>
            </a:extLst>
          </p:cNvPr>
          <p:cNvSpPr>
            <a:spLocks noGrp="1"/>
          </p:cNvSpPr>
          <p:nvPr>
            <p:ph type="title"/>
          </p:nvPr>
        </p:nvSpPr>
        <p:spPr/>
        <p:txBody>
          <a:bodyPr>
            <a:normAutofit/>
          </a:bodyPr>
          <a:lstStyle/>
          <a:p>
            <a:r>
              <a:rPr lang="en-US" dirty="0"/>
              <a:t>Synthesis of spatial SS dyads</a:t>
            </a:r>
          </a:p>
        </p:txBody>
      </p:sp>
      <p:pic>
        <p:nvPicPr>
          <p:cNvPr id="4" name="Picture 3">
            <a:extLst>
              <a:ext uri="{FF2B5EF4-FFF2-40B4-BE49-F238E27FC236}">
                <a16:creationId xmlns:a16="http://schemas.microsoft.com/office/drawing/2014/main" id="{0DEE8112-0085-4397-AD64-A42F0855D392}"/>
              </a:ext>
            </a:extLst>
          </p:cNvPr>
          <p:cNvPicPr>
            <a:picLocks noChangeAspect="1"/>
          </p:cNvPicPr>
          <p:nvPr/>
        </p:nvPicPr>
        <p:blipFill>
          <a:blip r:embed="rId2"/>
          <a:stretch>
            <a:fillRect/>
          </a:stretch>
        </p:blipFill>
        <p:spPr>
          <a:xfrm>
            <a:off x="158732" y="1425575"/>
            <a:ext cx="5314950" cy="5181600"/>
          </a:xfrm>
          <a:prstGeom prst="rect">
            <a:avLst/>
          </a:prstGeom>
        </p:spPr>
      </p:pic>
      <p:pic>
        <p:nvPicPr>
          <p:cNvPr id="5" name="Picture 4">
            <a:extLst>
              <a:ext uri="{FF2B5EF4-FFF2-40B4-BE49-F238E27FC236}">
                <a16:creationId xmlns:a16="http://schemas.microsoft.com/office/drawing/2014/main" id="{E1FBFB19-A5CC-4ACB-8CED-09A3BA529D44}"/>
              </a:ext>
            </a:extLst>
          </p:cNvPr>
          <p:cNvPicPr>
            <a:picLocks noChangeAspect="1"/>
          </p:cNvPicPr>
          <p:nvPr/>
        </p:nvPicPr>
        <p:blipFill>
          <a:blip r:embed="rId3"/>
          <a:stretch>
            <a:fillRect/>
          </a:stretch>
        </p:blipFill>
        <p:spPr>
          <a:xfrm>
            <a:off x="6538340" y="1539875"/>
            <a:ext cx="5324475" cy="4953000"/>
          </a:xfrm>
          <a:prstGeom prst="rect">
            <a:avLst/>
          </a:prstGeom>
        </p:spPr>
      </p:pic>
      <p:cxnSp>
        <p:nvCxnSpPr>
          <p:cNvPr id="6" name="Straight Arrow Connector 5">
            <a:extLst>
              <a:ext uri="{FF2B5EF4-FFF2-40B4-BE49-F238E27FC236}">
                <a16:creationId xmlns:a16="http://schemas.microsoft.com/office/drawing/2014/main" id="{AB934A02-0BAF-4DCE-836E-6FE9F321C766}"/>
              </a:ext>
            </a:extLst>
          </p:cNvPr>
          <p:cNvCxnSpPr>
            <a:cxnSpLocks/>
          </p:cNvCxnSpPr>
          <p:nvPr/>
        </p:nvCxnSpPr>
        <p:spPr>
          <a:xfrm flipV="1">
            <a:off x="5473682" y="3771324"/>
            <a:ext cx="980564" cy="1"/>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3684587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2E04A7-6CFE-41F1-A5C9-C1B97F701EB9}"/>
              </a:ext>
            </a:extLst>
          </p:cNvPr>
          <p:cNvSpPr>
            <a:spLocks noGrp="1"/>
          </p:cNvSpPr>
          <p:nvPr>
            <p:ph type="title"/>
          </p:nvPr>
        </p:nvSpPr>
        <p:spPr/>
        <p:txBody>
          <a:bodyPr/>
          <a:lstStyle/>
          <a:p>
            <a:r>
              <a:rPr lang="en-US" dirty="0"/>
              <a:t>Synthesis of spherical RR dyads</a:t>
            </a:r>
          </a:p>
        </p:txBody>
      </p:sp>
      <p:pic>
        <p:nvPicPr>
          <p:cNvPr id="11" name="Picture 10" descr="A picture containing object, sitting, clock&#10;&#10;Description automatically generated">
            <a:extLst>
              <a:ext uri="{FF2B5EF4-FFF2-40B4-BE49-F238E27FC236}">
                <a16:creationId xmlns:a16="http://schemas.microsoft.com/office/drawing/2014/main" id="{4769AEA1-D070-4D00-8BA7-950ECB52615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8156" y="1690688"/>
            <a:ext cx="4279819" cy="4730150"/>
          </a:xfrm>
          <a:prstGeom prst="rect">
            <a:avLst/>
          </a:prstGeom>
        </p:spPr>
      </p:pic>
      <p:pic>
        <p:nvPicPr>
          <p:cNvPr id="13" name="Picture 12" descr="A close up of a map&#10;&#10;Description automatically generated">
            <a:extLst>
              <a:ext uri="{FF2B5EF4-FFF2-40B4-BE49-F238E27FC236}">
                <a16:creationId xmlns:a16="http://schemas.microsoft.com/office/drawing/2014/main" id="{5F82422F-FB87-40E2-9529-B39A7F15BC5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47040" y="1457343"/>
            <a:ext cx="6510092" cy="4963495"/>
          </a:xfrm>
          <a:prstGeom prst="rect">
            <a:avLst/>
          </a:prstGeom>
        </p:spPr>
      </p:pic>
      <p:cxnSp>
        <p:nvCxnSpPr>
          <p:cNvPr id="14" name="Straight Arrow Connector 13">
            <a:extLst>
              <a:ext uri="{FF2B5EF4-FFF2-40B4-BE49-F238E27FC236}">
                <a16:creationId xmlns:a16="http://schemas.microsoft.com/office/drawing/2014/main" id="{7DDFFF16-B72D-4303-B38D-BE6720D67261}"/>
              </a:ext>
            </a:extLst>
          </p:cNvPr>
          <p:cNvCxnSpPr>
            <a:cxnSpLocks/>
          </p:cNvCxnSpPr>
          <p:nvPr/>
        </p:nvCxnSpPr>
        <p:spPr>
          <a:xfrm flipV="1">
            <a:off x="4425549" y="3793226"/>
            <a:ext cx="980564" cy="1"/>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6195088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2E04A7-6CFE-41F1-A5C9-C1B97F701EB9}"/>
              </a:ext>
            </a:extLst>
          </p:cNvPr>
          <p:cNvSpPr>
            <a:spLocks noGrp="1"/>
          </p:cNvSpPr>
          <p:nvPr>
            <p:ph type="title"/>
          </p:nvPr>
        </p:nvSpPr>
        <p:spPr/>
        <p:txBody>
          <a:bodyPr/>
          <a:lstStyle/>
          <a:p>
            <a:r>
              <a:rPr lang="en-US" dirty="0"/>
              <a:t>Synthesis of planar RR dyads</a:t>
            </a:r>
          </a:p>
        </p:txBody>
      </p:sp>
      <p:pic>
        <p:nvPicPr>
          <p:cNvPr id="7" name="Picture 6" descr="A close up of a map&#10;&#10;Description automatically generated">
            <a:extLst>
              <a:ext uri="{FF2B5EF4-FFF2-40B4-BE49-F238E27FC236}">
                <a16:creationId xmlns:a16="http://schemas.microsoft.com/office/drawing/2014/main" id="{7C205651-4BDD-4D85-81E6-CB485D9DF2B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5026" y="1756443"/>
            <a:ext cx="4353229" cy="4832084"/>
          </a:xfrm>
          <a:prstGeom prst="rect">
            <a:avLst/>
          </a:prstGeom>
        </p:spPr>
      </p:pic>
      <p:pic>
        <p:nvPicPr>
          <p:cNvPr id="9" name="Picture 8" descr="A picture containing text, map&#10;&#10;Description automatically generated">
            <a:extLst>
              <a:ext uri="{FF2B5EF4-FFF2-40B4-BE49-F238E27FC236}">
                <a16:creationId xmlns:a16="http://schemas.microsoft.com/office/drawing/2014/main" id="{645D76BC-9B08-4C97-8415-E20AE0C705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71154" y="1750968"/>
            <a:ext cx="5816637" cy="4688282"/>
          </a:xfrm>
          <a:prstGeom prst="rect">
            <a:avLst/>
          </a:prstGeom>
        </p:spPr>
      </p:pic>
      <p:cxnSp>
        <p:nvCxnSpPr>
          <p:cNvPr id="10" name="Straight Arrow Connector 9">
            <a:extLst>
              <a:ext uri="{FF2B5EF4-FFF2-40B4-BE49-F238E27FC236}">
                <a16:creationId xmlns:a16="http://schemas.microsoft.com/office/drawing/2014/main" id="{96265B10-C1DD-4619-A982-0F3A8ECA4E44}"/>
              </a:ext>
            </a:extLst>
          </p:cNvPr>
          <p:cNvCxnSpPr>
            <a:cxnSpLocks/>
          </p:cNvCxnSpPr>
          <p:nvPr/>
        </p:nvCxnSpPr>
        <p:spPr>
          <a:xfrm flipV="1">
            <a:off x="4715745" y="3880831"/>
            <a:ext cx="980564" cy="1"/>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6246505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BC9514D-AC47-43A0-B9E3-9A04DC0CCCE7}"/>
              </a:ext>
            </a:extLst>
          </p:cNvPr>
          <p:cNvSpPr>
            <a:spLocks noGrp="1"/>
          </p:cNvSpPr>
          <p:nvPr>
            <p:ph type="title"/>
          </p:nvPr>
        </p:nvSpPr>
        <p:spPr/>
        <p:txBody>
          <a:bodyPr/>
          <a:lstStyle/>
          <a:p>
            <a:pPr algn="ctr"/>
            <a:r>
              <a:rPr lang="en-US" dirty="0"/>
              <a:t>Planar Alt-</a:t>
            </a:r>
            <a:r>
              <a:rPr lang="en-US" dirty="0" err="1"/>
              <a:t>Burmester</a:t>
            </a:r>
            <a:r>
              <a:rPr lang="en-US" dirty="0"/>
              <a:t> Synthesis</a:t>
            </a:r>
            <a:br>
              <a:rPr lang="en-US" dirty="0"/>
            </a:br>
            <a:endParaRPr lang="en-US" dirty="0"/>
          </a:p>
        </p:txBody>
      </p:sp>
      <p:sp>
        <p:nvSpPr>
          <p:cNvPr id="7" name="Text Placeholder 6">
            <a:extLst>
              <a:ext uri="{FF2B5EF4-FFF2-40B4-BE49-F238E27FC236}">
                <a16:creationId xmlns:a16="http://schemas.microsoft.com/office/drawing/2014/main" id="{38377D31-78D8-46BF-8EB2-7BB2270550BD}"/>
              </a:ext>
            </a:extLst>
          </p:cNvPr>
          <p:cNvSpPr>
            <a:spLocks noGrp="1"/>
          </p:cNvSpPr>
          <p:nvPr>
            <p:ph type="body" idx="1"/>
          </p:nvPr>
        </p:nvSpPr>
        <p:spPr/>
        <p:txBody>
          <a:bodyPr>
            <a:normAutofit/>
          </a:bodyPr>
          <a:lstStyle/>
          <a:p>
            <a:pPr algn="ctr"/>
            <a:r>
              <a:rPr lang="en-US" sz="3200" dirty="0">
                <a:solidFill>
                  <a:schemeClr val="tx1"/>
                </a:solidFill>
              </a:rPr>
              <a:t>A Motion Synthesis Approach to Solving Alt-</a:t>
            </a:r>
            <a:r>
              <a:rPr lang="en-US" sz="3200" dirty="0" err="1">
                <a:solidFill>
                  <a:schemeClr val="tx1"/>
                </a:solidFill>
              </a:rPr>
              <a:t>Burmester</a:t>
            </a:r>
            <a:r>
              <a:rPr lang="en-US" sz="3200" dirty="0">
                <a:solidFill>
                  <a:schemeClr val="tx1"/>
                </a:solidFill>
              </a:rPr>
              <a:t> Problems by Exploiting Fourier Descriptor Relationship Between Path and Orientation Data</a:t>
            </a:r>
          </a:p>
        </p:txBody>
      </p:sp>
    </p:spTree>
    <p:extLst>
      <p:ext uri="{BB962C8B-B14F-4D97-AF65-F5344CB8AC3E}">
        <p14:creationId xmlns:p14="http://schemas.microsoft.com/office/powerpoint/2010/main" val="112052250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134D85-9395-4108-8E50-0F3B5769F6DE}"/>
              </a:ext>
            </a:extLst>
          </p:cNvPr>
          <p:cNvSpPr>
            <a:spLocks noGrp="1"/>
          </p:cNvSpPr>
          <p:nvPr>
            <p:ph type="title"/>
          </p:nvPr>
        </p:nvSpPr>
        <p:spPr>
          <a:xfrm>
            <a:off x="838200" y="365125"/>
            <a:ext cx="10515600" cy="1325563"/>
          </a:xfrm>
        </p:spPr>
        <p:txBody>
          <a:bodyPr/>
          <a:lstStyle/>
          <a:p>
            <a:r>
              <a:rPr lang="en-US" dirty="0"/>
              <a:t>Planar Alt-</a:t>
            </a:r>
            <a:r>
              <a:rPr lang="en-US" dirty="0" err="1"/>
              <a:t>Burmester</a:t>
            </a:r>
            <a:r>
              <a:rPr lang="en-US" dirty="0"/>
              <a:t> Problem</a:t>
            </a:r>
          </a:p>
        </p:txBody>
      </p:sp>
      <p:pic>
        <p:nvPicPr>
          <p:cNvPr id="15" name="Content Placeholder 14">
            <a:extLst>
              <a:ext uri="{FF2B5EF4-FFF2-40B4-BE49-F238E27FC236}">
                <a16:creationId xmlns:a16="http://schemas.microsoft.com/office/drawing/2014/main" id="{508571C4-DBC3-4994-B5E9-262896F6BED7}"/>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514086" y="2417334"/>
            <a:ext cx="2765887" cy="2976003"/>
          </a:xfrm>
        </p:spPr>
      </p:pic>
      <p:sp>
        <p:nvSpPr>
          <p:cNvPr id="19" name="Rectangle 18">
            <a:extLst>
              <a:ext uri="{FF2B5EF4-FFF2-40B4-BE49-F238E27FC236}">
                <a16:creationId xmlns:a16="http://schemas.microsoft.com/office/drawing/2014/main" id="{5177648D-84F7-4B8D-80DC-4C6E168BD297}"/>
              </a:ext>
            </a:extLst>
          </p:cNvPr>
          <p:cNvSpPr/>
          <p:nvPr/>
        </p:nvSpPr>
        <p:spPr>
          <a:xfrm>
            <a:off x="4552021" y="2417333"/>
            <a:ext cx="1201669" cy="39108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t>Only Poses</a:t>
            </a:r>
          </a:p>
        </p:txBody>
      </p:sp>
      <p:cxnSp>
        <p:nvCxnSpPr>
          <p:cNvPr id="25" name="Straight Arrow Connector 24">
            <a:extLst>
              <a:ext uri="{FF2B5EF4-FFF2-40B4-BE49-F238E27FC236}">
                <a16:creationId xmlns:a16="http://schemas.microsoft.com/office/drawing/2014/main" id="{4ABA7036-435C-40D5-87E4-FE7A23C4C7F0}"/>
              </a:ext>
            </a:extLst>
          </p:cNvPr>
          <p:cNvCxnSpPr>
            <a:cxnSpLocks/>
            <a:stCxn id="19" idx="2"/>
          </p:cNvCxnSpPr>
          <p:nvPr/>
        </p:nvCxnSpPr>
        <p:spPr>
          <a:xfrm>
            <a:off x="5152856" y="2808418"/>
            <a:ext cx="0" cy="972395"/>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grpSp>
        <p:nvGrpSpPr>
          <p:cNvPr id="12" name="Group 11">
            <a:extLst>
              <a:ext uri="{FF2B5EF4-FFF2-40B4-BE49-F238E27FC236}">
                <a16:creationId xmlns:a16="http://schemas.microsoft.com/office/drawing/2014/main" id="{DEFABB4B-BE91-4DDB-85B7-83C02CEF7D54}"/>
              </a:ext>
            </a:extLst>
          </p:cNvPr>
          <p:cNvGrpSpPr/>
          <p:nvPr/>
        </p:nvGrpSpPr>
        <p:grpSpPr>
          <a:xfrm>
            <a:off x="480599" y="2515105"/>
            <a:ext cx="3782622" cy="2780461"/>
            <a:chOff x="461910" y="3004355"/>
            <a:chExt cx="3782622" cy="2780461"/>
          </a:xfrm>
        </p:grpSpPr>
        <p:pic>
          <p:nvPicPr>
            <p:cNvPr id="11" name="Picture 10">
              <a:extLst>
                <a:ext uri="{FF2B5EF4-FFF2-40B4-BE49-F238E27FC236}">
                  <a16:creationId xmlns:a16="http://schemas.microsoft.com/office/drawing/2014/main" id="{19BE836D-CE22-4D3A-B8F2-77D9E06E3A2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1910" y="3004355"/>
              <a:ext cx="3782622" cy="2729855"/>
            </a:xfrm>
            <a:prstGeom prst="rect">
              <a:avLst/>
            </a:prstGeom>
          </p:spPr>
        </p:pic>
        <p:sp>
          <p:nvSpPr>
            <p:cNvPr id="20" name="Rectangle 19">
              <a:extLst>
                <a:ext uri="{FF2B5EF4-FFF2-40B4-BE49-F238E27FC236}">
                  <a16:creationId xmlns:a16="http://schemas.microsoft.com/office/drawing/2014/main" id="{36BD05F2-B5EF-4E15-9223-24295ED80C40}"/>
                </a:ext>
              </a:extLst>
            </p:cNvPr>
            <p:cNvSpPr/>
            <p:nvPr/>
          </p:nvSpPr>
          <p:spPr>
            <a:xfrm>
              <a:off x="552255" y="5146037"/>
              <a:ext cx="1201669" cy="638779"/>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t>Only Path Points</a:t>
              </a:r>
            </a:p>
          </p:txBody>
        </p:sp>
        <p:cxnSp>
          <p:nvCxnSpPr>
            <p:cNvPr id="28" name="Straight Arrow Connector 27">
              <a:extLst>
                <a:ext uri="{FF2B5EF4-FFF2-40B4-BE49-F238E27FC236}">
                  <a16:creationId xmlns:a16="http://schemas.microsoft.com/office/drawing/2014/main" id="{B4A111E9-96F4-464C-BBF9-ED3DC103CB30}"/>
                </a:ext>
              </a:extLst>
            </p:cNvPr>
            <p:cNvCxnSpPr>
              <a:cxnSpLocks/>
              <a:stCxn id="20" idx="0"/>
            </p:cNvCxnSpPr>
            <p:nvPr/>
          </p:nvCxnSpPr>
          <p:spPr>
            <a:xfrm flipH="1" flipV="1">
              <a:off x="1106041" y="4296814"/>
              <a:ext cx="47049" cy="849223"/>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grpSp>
      <p:grpSp>
        <p:nvGrpSpPr>
          <p:cNvPr id="18" name="Group 17">
            <a:extLst>
              <a:ext uri="{FF2B5EF4-FFF2-40B4-BE49-F238E27FC236}">
                <a16:creationId xmlns:a16="http://schemas.microsoft.com/office/drawing/2014/main" id="{379711EA-A12D-4F36-BF57-5434AF73307F}"/>
              </a:ext>
            </a:extLst>
          </p:cNvPr>
          <p:cNvGrpSpPr/>
          <p:nvPr/>
        </p:nvGrpSpPr>
        <p:grpSpPr>
          <a:xfrm>
            <a:off x="7651303" y="2293939"/>
            <a:ext cx="4013122" cy="3222791"/>
            <a:chOff x="7881272" y="3110055"/>
            <a:chExt cx="4013122" cy="3222791"/>
          </a:xfrm>
        </p:grpSpPr>
        <p:pic>
          <p:nvPicPr>
            <p:cNvPr id="17" name="Picture 16">
              <a:extLst>
                <a:ext uri="{FF2B5EF4-FFF2-40B4-BE49-F238E27FC236}">
                  <a16:creationId xmlns:a16="http://schemas.microsoft.com/office/drawing/2014/main" id="{16EB783A-6B88-4AA6-B843-190EEA3B2E0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81272" y="3110055"/>
              <a:ext cx="4013122" cy="3222791"/>
            </a:xfrm>
            <a:prstGeom prst="rect">
              <a:avLst/>
            </a:prstGeom>
          </p:spPr>
        </p:pic>
        <p:sp>
          <p:nvSpPr>
            <p:cNvPr id="31" name="Rectangle 30">
              <a:extLst>
                <a:ext uri="{FF2B5EF4-FFF2-40B4-BE49-F238E27FC236}">
                  <a16:creationId xmlns:a16="http://schemas.microsoft.com/office/drawing/2014/main" id="{B2836B98-7184-4C32-B2D6-9ECB33278111}"/>
                </a:ext>
              </a:extLst>
            </p:cNvPr>
            <p:cNvSpPr/>
            <p:nvPr/>
          </p:nvSpPr>
          <p:spPr>
            <a:xfrm>
              <a:off x="7928766" y="5758330"/>
              <a:ext cx="1281067" cy="562552"/>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t>Poses + Path Points</a:t>
              </a:r>
            </a:p>
          </p:txBody>
        </p:sp>
        <p:cxnSp>
          <p:nvCxnSpPr>
            <p:cNvPr id="32" name="Straight Arrow Connector 31">
              <a:extLst>
                <a:ext uri="{FF2B5EF4-FFF2-40B4-BE49-F238E27FC236}">
                  <a16:creationId xmlns:a16="http://schemas.microsoft.com/office/drawing/2014/main" id="{CA297D24-E4D6-4095-B0E4-960C62BC3DCB}"/>
                </a:ext>
              </a:extLst>
            </p:cNvPr>
            <p:cNvCxnSpPr>
              <a:cxnSpLocks/>
              <a:stCxn id="31" idx="0"/>
            </p:cNvCxnSpPr>
            <p:nvPr/>
          </p:nvCxnSpPr>
          <p:spPr>
            <a:xfrm flipV="1">
              <a:off x="8569300" y="3772584"/>
              <a:ext cx="552798" cy="1985746"/>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grpSp>
      <p:sp>
        <p:nvSpPr>
          <p:cNvPr id="26" name="TextBox 25">
            <a:extLst>
              <a:ext uri="{FF2B5EF4-FFF2-40B4-BE49-F238E27FC236}">
                <a16:creationId xmlns:a16="http://schemas.microsoft.com/office/drawing/2014/main" id="{B52372EA-9960-493A-B004-DAC19B2418BB}"/>
              </a:ext>
            </a:extLst>
          </p:cNvPr>
          <p:cNvSpPr txBox="1"/>
          <p:nvPr/>
        </p:nvSpPr>
        <p:spPr>
          <a:xfrm>
            <a:off x="1379614" y="1721162"/>
            <a:ext cx="1984591" cy="369332"/>
          </a:xfrm>
          <a:prstGeom prst="rect">
            <a:avLst/>
          </a:prstGeom>
          <a:noFill/>
        </p:spPr>
        <p:txBody>
          <a:bodyPr wrap="square" rtlCol="0">
            <a:spAutoFit/>
          </a:bodyPr>
          <a:lstStyle/>
          <a:p>
            <a:pPr algn="ctr"/>
            <a:r>
              <a:rPr lang="en-US" dirty="0"/>
              <a:t>Path Synthesis</a:t>
            </a:r>
          </a:p>
        </p:txBody>
      </p:sp>
      <p:sp>
        <p:nvSpPr>
          <p:cNvPr id="27" name="TextBox 26">
            <a:extLst>
              <a:ext uri="{FF2B5EF4-FFF2-40B4-BE49-F238E27FC236}">
                <a16:creationId xmlns:a16="http://schemas.microsoft.com/office/drawing/2014/main" id="{630C985B-A5DB-401C-AE9F-CFC5677BAACF}"/>
              </a:ext>
            </a:extLst>
          </p:cNvPr>
          <p:cNvSpPr txBox="1"/>
          <p:nvPr/>
        </p:nvSpPr>
        <p:spPr>
          <a:xfrm>
            <a:off x="8190627" y="1717902"/>
            <a:ext cx="2934474" cy="369332"/>
          </a:xfrm>
          <a:prstGeom prst="rect">
            <a:avLst/>
          </a:prstGeom>
          <a:noFill/>
        </p:spPr>
        <p:txBody>
          <a:bodyPr wrap="square" rtlCol="0">
            <a:spAutoFit/>
          </a:bodyPr>
          <a:lstStyle/>
          <a:p>
            <a:pPr algn="ctr"/>
            <a:r>
              <a:rPr lang="en-US" dirty="0"/>
              <a:t>Alt-</a:t>
            </a:r>
            <a:r>
              <a:rPr lang="en-US" dirty="0" err="1"/>
              <a:t>Burmester</a:t>
            </a:r>
            <a:r>
              <a:rPr lang="en-US" dirty="0"/>
              <a:t> Synthesis</a:t>
            </a:r>
          </a:p>
        </p:txBody>
      </p:sp>
      <p:sp>
        <p:nvSpPr>
          <p:cNvPr id="29" name="TextBox 28">
            <a:extLst>
              <a:ext uri="{FF2B5EF4-FFF2-40B4-BE49-F238E27FC236}">
                <a16:creationId xmlns:a16="http://schemas.microsoft.com/office/drawing/2014/main" id="{91655F3B-921D-4F73-B384-78A761C66479}"/>
              </a:ext>
            </a:extLst>
          </p:cNvPr>
          <p:cNvSpPr txBox="1"/>
          <p:nvPr/>
        </p:nvSpPr>
        <p:spPr>
          <a:xfrm>
            <a:off x="4904733" y="1723763"/>
            <a:ext cx="1984591" cy="369332"/>
          </a:xfrm>
          <a:prstGeom prst="rect">
            <a:avLst/>
          </a:prstGeom>
          <a:noFill/>
        </p:spPr>
        <p:txBody>
          <a:bodyPr wrap="square" rtlCol="0">
            <a:spAutoFit/>
          </a:bodyPr>
          <a:lstStyle/>
          <a:p>
            <a:pPr algn="ctr"/>
            <a:r>
              <a:rPr lang="en-US" dirty="0"/>
              <a:t>Motion Synthesis</a:t>
            </a:r>
          </a:p>
        </p:txBody>
      </p:sp>
    </p:spTree>
    <p:extLst>
      <p:ext uri="{BB962C8B-B14F-4D97-AF65-F5344CB8AC3E}">
        <p14:creationId xmlns:p14="http://schemas.microsoft.com/office/powerpoint/2010/main" val="42445454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8D36A5-E97A-4A0F-9051-69E4D1DCD225}"/>
              </a:ext>
            </a:extLst>
          </p:cNvPr>
          <p:cNvSpPr>
            <a:spLocks noGrp="1"/>
          </p:cNvSpPr>
          <p:nvPr>
            <p:ph type="title"/>
          </p:nvPr>
        </p:nvSpPr>
        <p:spPr/>
        <p:txBody>
          <a:bodyPr/>
          <a:lstStyle/>
          <a:p>
            <a:r>
              <a:rPr lang="en-US" dirty="0"/>
              <a:t>What are Mechanisms?</a:t>
            </a:r>
          </a:p>
        </p:txBody>
      </p:sp>
      <p:sp>
        <p:nvSpPr>
          <p:cNvPr id="3" name="Content Placeholder 2">
            <a:extLst>
              <a:ext uri="{FF2B5EF4-FFF2-40B4-BE49-F238E27FC236}">
                <a16:creationId xmlns:a16="http://schemas.microsoft.com/office/drawing/2014/main" id="{33562AF8-DD67-44AB-AB7D-EE842F1D43AB}"/>
              </a:ext>
            </a:extLst>
          </p:cNvPr>
          <p:cNvSpPr>
            <a:spLocks noGrp="1"/>
          </p:cNvSpPr>
          <p:nvPr>
            <p:ph idx="1"/>
          </p:nvPr>
        </p:nvSpPr>
        <p:spPr/>
        <p:txBody>
          <a:bodyPr/>
          <a:lstStyle/>
          <a:p>
            <a:r>
              <a:rPr lang="en-US" dirty="0"/>
              <a:t>A mechanism is a network of rigid </a:t>
            </a:r>
            <a:r>
              <a:rPr lang="en-US" u="sng" dirty="0"/>
              <a:t>links</a:t>
            </a:r>
            <a:r>
              <a:rPr lang="en-US" dirty="0"/>
              <a:t> and </a:t>
            </a:r>
            <a:r>
              <a:rPr lang="en-US" u="sng" dirty="0"/>
              <a:t>joints</a:t>
            </a:r>
            <a:r>
              <a:rPr lang="en-US" dirty="0"/>
              <a:t> with one link fixed.</a:t>
            </a:r>
          </a:p>
        </p:txBody>
      </p:sp>
      <p:sp>
        <p:nvSpPr>
          <p:cNvPr id="5" name="Rectangle 4">
            <a:extLst>
              <a:ext uri="{FF2B5EF4-FFF2-40B4-BE49-F238E27FC236}">
                <a16:creationId xmlns:a16="http://schemas.microsoft.com/office/drawing/2014/main" id="{A829807D-E668-4DBD-9EEE-6FC5017DBC64}"/>
              </a:ext>
            </a:extLst>
          </p:cNvPr>
          <p:cNvSpPr/>
          <p:nvPr/>
        </p:nvSpPr>
        <p:spPr>
          <a:xfrm>
            <a:off x="1417156" y="2551786"/>
            <a:ext cx="1911101" cy="369332"/>
          </a:xfrm>
          <a:prstGeom prst="rect">
            <a:avLst/>
          </a:prstGeom>
        </p:spPr>
        <p:txBody>
          <a:bodyPr wrap="none">
            <a:spAutoFit/>
          </a:bodyPr>
          <a:lstStyle/>
          <a:p>
            <a:r>
              <a:rPr lang="en-US" dirty="0"/>
              <a:t>Planar mechanism</a:t>
            </a:r>
          </a:p>
        </p:txBody>
      </p:sp>
      <p:sp>
        <p:nvSpPr>
          <p:cNvPr id="6" name="TextBox 5">
            <a:extLst>
              <a:ext uri="{FF2B5EF4-FFF2-40B4-BE49-F238E27FC236}">
                <a16:creationId xmlns:a16="http://schemas.microsoft.com/office/drawing/2014/main" id="{FF78D0E4-74CC-4C41-8848-534FD0171DE1}"/>
              </a:ext>
            </a:extLst>
          </p:cNvPr>
          <p:cNvSpPr txBox="1"/>
          <p:nvPr/>
        </p:nvSpPr>
        <p:spPr>
          <a:xfrm>
            <a:off x="5115497" y="2551786"/>
            <a:ext cx="2259589" cy="369332"/>
          </a:xfrm>
          <a:prstGeom prst="rect">
            <a:avLst/>
          </a:prstGeom>
          <a:noFill/>
        </p:spPr>
        <p:txBody>
          <a:bodyPr wrap="square" rtlCol="0">
            <a:spAutoFit/>
          </a:bodyPr>
          <a:lstStyle/>
          <a:p>
            <a:r>
              <a:rPr lang="en-US" dirty="0"/>
              <a:t>Spherical mechanism</a:t>
            </a:r>
          </a:p>
        </p:txBody>
      </p:sp>
      <p:sp>
        <p:nvSpPr>
          <p:cNvPr id="8" name="TextBox 7">
            <a:extLst>
              <a:ext uri="{FF2B5EF4-FFF2-40B4-BE49-F238E27FC236}">
                <a16:creationId xmlns:a16="http://schemas.microsoft.com/office/drawing/2014/main" id="{C32C1CFD-E437-458B-91B5-A22D39058B67}"/>
              </a:ext>
            </a:extLst>
          </p:cNvPr>
          <p:cNvSpPr txBox="1"/>
          <p:nvPr/>
        </p:nvSpPr>
        <p:spPr>
          <a:xfrm>
            <a:off x="9120280" y="2551786"/>
            <a:ext cx="1676642" cy="369332"/>
          </a:xfrm>
          <a:prstGeom prst="rect">
            <a:avLst/>
          </a:prstGeom>
          <a:noFill/>
        </p:spPr>
        <p:txBody>
          <a:bodyPr wrap="square" rtlCol="0">
            <a:spAutoFit/>
          </a:bodyPr>
          <a:lstStyle/>
          <a:p>
            <a:r>
              <a:rPr lang="en-US" dirty="0"/>
              <a:t>Spatial Platform</a:t>
            </a:r>
          </a:p>
        </p:txBody>
      </p:sp>
      <p:pic>
        <p:nvPicPr>
          <p:cNvPr id="1028" name="Picture 4" descr="See the source image">
            <a:extLst>
              <a:ext uri="{FF2B5EF4-FFF2-40B4-BE49-F238E27FC236}">
                <a16:creationId xmlns:a16="http://schemas.microsoft.com/office/drawing/2014/main" id="{1B91C9BD-BD16-47B6-8529-81E381B376D5}"/>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4603142" y="3006777"/>
            <a:ext cx="3284301" cy="3091108"/>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C7395395-5245-47BF-8E79-9F284B15FA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01423" y="3006777"/>
            <a:ext cx="3641221" cy="3091108"/>
          </a:xfrm>
          <a:prstGeom prst="rect">
            <a:avLst/>
          </a:prstGeom>
        </p:spPr>
      </p:pic>
      <p:pic>
        <p:nvPicPr>
          <p:cNvPr id="9" name="Picture 4" descr="Image result for wiper Mechanism gif">
            <a:extLst>
              <a:ext uri="{FF2B5EF4-FFF2-40B4-BE49-F238E27FC236}">
                <a16:creationId xmlns:a16="http://schemas.microsoft.com/office/drawing/2014/main" id="{37DF64BE-7792-44B8-96FC-6875DBF50276}"/>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353292" y="3006777"/>
            <a:ext cx="4047836" cy="30358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680937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3FB0E-3D57-4F3E-A2F7-F227C5BF7D09}"/>
              </a:ext>
            </a:extLst>
          </p:cNvPr>
          <p:cNvSpPr>
            <a:spLocks noGrp="1"/>
          </p:cNvSpPr>
          <p:nvPr>
            <p:ph type="title"/>
          </p:nvPr>
        </p:nvSpPr>
        <p:spPr/>
        <p:txBody>
          <a:bodyPr/>
          <a:lstStyle/>
          <a:p>
            <a:r>
              <a:rPr lang="en-US" dirty="0"/>
              <a:t>Algorithm</a:t>
            </a:r>
          </a:p>
        </p:txBody>
      </p:sp>
      <p:sp>
        <p:nvSpPr>
          <p:cNvPr id="3" name="Content Placeholder 2">
            <a:extLst>
              <a:ext uri="{FF2B5EF4-FFF2-40B4-BE49-F238E27FC236}">
                <a16:creationId xmlns:a16="http://schemas.microsoft.com/office/drawing/2014/main" id="{9E19C0C1-DE6E-4EF2-A101-5F50EC08651C}"/>
              </a:ext>
            </a:extLst>
          </p:cNvPr>
          <p:cNvSpPr>
            <a:spLocks noGrp="1"/>
          </p:cNvSpPr>
          <p:nvPr>
            <p:ph idx="1"/>
          </p:nvPr>
        </p:nvSpPr>
        <p:spPr>
          <a:xfrm>
            <a:off x="838200" y="3663075"/>
            <a:ext cx="10515600" cy="2513888"/>
          </a:xfrm>
        </p:spPr>
        <p:txBody>
          <a:bodyPr/>
          <a:lstStyle/>
          <a:p>
            <a:r>
              <a:rPr lang="en-US" dirty="0"/>
              <a:t>Add missing orientations to path points and convert the problem into a pure motion synthesis problem</a:t>
            </a:r>
          </a:p>
          <a:p>
            <a:endParaRPr lang="en-US" dirty="0"/>
          </a:p>
          <a:p>
            <a:r>
              <a:rPr lang="en-US" dirty="0"/>
              <a:t>Carry out simultaneous Type and Dimensional synthesis using efficient motion synthesis algorithm</a:t>
            </a:r>
          </a:p>
        </p:txBody>
      </p:sp>
      <p:pic>
        <p:nvPicPr>
          <p:cNvPr id="4" name="Picture 3">
            <a:extLst>
              <a:ext uri="{FF2B5EF4-FFF2-40B4-BE49-F238E27FC236}">
                <a16:creationId xmlns:a16="http://schemas.microsoft.com/office/drawing/2014/main" id="{E32EB0F1-E23C-4828-B1B3-6A9A8FAFBFC6}"/>
              </a:ext>
            </a:extLst>
          </p:cNvPr>
          <p:cNvPicPr>
            <a:picLocks noChangeAspect="1"/>
          </p:cNvPicPr>
          <p:nvPr/>
        </p:nvPicPr>
        <p:blipFill>
          <a:blip r:embed="rId2"/>
          <a:stretch>
            <a:fillRect/>
          </a:stretch>
        </p:blipFill>
        <p:spPr>
          <a:xfrm>
            <a:off x="758890" y="1429572"/>
            <a:ext cx="10207690" cy="1878948"/>
          </a:xfrm>
          <a:prstGeom prst="rect">
            <a:avLst/>
          </a:prstGeom>
        </p:spPr>
      </p:pic>
    </p:spTree>
    <p:extLst>
      <p:ext uri="{BB962C8B-B14F-4D97-AF65-F5344CB8AC3E}">
        <p14:creationId xmlns:p14="http://schemas.microsoft.com/office/powerpoint/2010/main" val="29382142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D3AEBD-F62A-401C-8D70-7C4708414261}"/>
              </a:ext>
            </a:extLst>
          </p:cNvPr>
          <p:cNvSpPr>
            <a:spLocks noGrp="1"/>
          </p:cNvSpPr>
          <p:nvPr>
            <p:ph type="title"/>
          </p:nvPr>
        </p:nvSpPr>
        <p:spPr/>
        <p:txBody>
          <a:bodyPr/>
          <a:lstStyle/>
          <a:p>
            <a:r>
              <a:rPr lang="en-US" dirty="0"/>
              <a:t>Task curve computation</a:t>
            </a: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69777868-7611-4D97-8DA4-AFCB0EB0522A}"/>
                  </a:ext>
                </a:extLst>
              </p:cNvPr>
              <p:cNvSpPr txBox="1"/>
              <p:nvPr/>
            </p:nvSpPr>
            <p:spPr>
              <a:xfrm>
                <a:off x="1985930" y="2221160"/>
                <a:ext cx="5858358" cy="2308324"/>
              </a:xfrm>
              <a:prstGeom prst="rect">
                <a:avLst/>
              </a:prstGeom>
              <a:noFill/>
            </p:spPr>
            <p:txBody>
              <a:bodyPr wrap="square" rtlCol="0">
                <a:spAutoFit/>
              </a:bodyPr>
              <a:lstStyle/>
              <a:p>
                <a:endParaRPr lang="en-US" dirty="0"/>
              </a:p>
              <a:p>
                <a:pPr lvl="1"/>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𝑇</m:t>
                        </m:r>
                      </m:e>
                      <m:sub>
                        <m:r>
                          <a:rPr lang="en-US" i="1">
                            <a:latin typeface="Cambria Math" panose="02040503050406030204" pitchFamily="18" charset="0"/>
                          </a:rPr>
                          <m:t>𝑘</m:t>
                        </m:r>
                      </m:sub>
                    </m:sSub>
                  </m:oMath>
                </a14:m>
                <a:r>
                  <a:rPr lang="en-US" dirty="0"/>
                  <a:t>: Task curve Fourier descriptors</a:t>
                </a:r>
              </a:p>
              <a:p>
                <a:pPr lvl="1"/>
                <a14:m>
                  <m:oMath xmlns:m="http://schemas.openxmlformats.org/officeDocument/2006/math">
                    <m:r>
                      <a:rPr lang="en-US" b="0" i="1" smtClean="0">
                        <a:latin typeface="Cambria Math" panose="02040503050406030204" pitchFamily="18" charset="0"/>
                      </a:rPr>
                      <m:t>𝑡</m:t>
                    </m:r>
                  </m:oMath>
                </a14:m>
                <a:r>
                  <a:rPr lang="en-US" dirty="0"/>
                  <a:t>: Prescribed time information</a:t>
                </a:r>
              </a:p>
              <a:p>
                <a:pPr lvl="1"/>
                <a14:m>
                  <m:oMath xmlns:m="http://schemas.openxmlformats.org/officeDocument/2006/math">
                    <m:r>
                      <a:rPr lang="en-US" i="1">
                        <a:latin typeface="Cambria Math" panose="02040503050406030204" pitchFamily="18" charset="0"/>
                      </a:rPr>
                      <m:t>𝑧</m:t>
                    </m:r>
                    <m:d>
                      <m:dPr>
                        <m:ctrlPr>
                          <a:rPr lang="en-US" i="1">
                            <a:latin typeface="Cambria Math" panose="02040503050406030204" pitchFamily="18" charset="0"/>
                          </a:rPr>
                        </m:ctrlPr>
                      </m:dPr>
                      <m:e>
                        <m:r>
                          <a:rPr lang="en-US" i="1">
                            <a:latin typeface="Cambria Math" panose="02040503050406030204" pitchFamily="18" charset="0"/>
                          </a:rPr>
                          <m:t>𝑡</m:t>
                        </m:r>
                      </m:e>
                    </m:d>
                    <m:r>
                      <m:rPr>
                        <m:nor/>
                      </m:rPr>
                      <a:rPr lang="en-US" dirty="0"/>
                      <m:t>:</m:t>
                    </m:r>
                  </m:oMath>
                </a14:m>
                <a:r>
                  <a:rPr lang="en-US" dirty="0"/>
                  <a:t> Point coordinates in complex form</a:t>
                </a:r>
              </a:p>
              <a:p>
                <a:pPr lvl="1"/>
                <a14:m>
                  <m:oMath xmlns:m="http://schemas.openxmlformats.org/officeDocument/2006/math">
                    <m:r>
                      <a:rPr lang="en-US" i="1">
                        <a:latin typeface="Cambria Math" panose="02040503050406030204" pitchFamily="18" charset="0"/>
                      </a:rPr>
                      <m:t>𝑘</m:t>
                    </m:r>
                    <m:r>
                      <m:rPr>
                        <m:nor/>
                      </m:rPr>
                      <a:rPr lang="en-US" dirty="0"/>
                      <m:t>:</m:t>
                    </m:r>
                  </m:oMath>
                </a14:m>
                <a:r>
                  <a:rPr lang="en-US" dirty="0"/>
                  <a:t> Frequency index</a:t>
                </a:r>
              </a:p>
              <a:p>
                <a:pPr lvl="1"/>
                <a14:m>
                  <m:oMath xmlns:m="http://schemas.openxmlformats.org/officeDocument/2006/math">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𝜔</m:t>
                        </m:r>
                      </m:e>
                      <m:sub>
                        <m:r>
                          <a:rPr lang="en-US" i="1">
                            <a:latin typeface="Cambria Math" panose="02040503050406030204" pitchFamily="18" charset="0"/>
                            <a:ea typeface="Cambria Math" panose="02040503050406030204" pitchFamily="18" charset="0"/>
                          </a:rPr>
                          <m:t>0</m:t>
                        </m:r>
                      </m:sub>
                    </m:sSub>
                    <m:r>
                      <m:rPr>
                        <m:nor/>
                      </m:rPr>
                      <a:rPr lang="en-US" dirty="0"/>
                      <m:t>:</m:t>
                    </m:r>
                  </m:oMath>
                </a14:m>
                <a:r>
                  <a:rPr lang="en-US" dirty="0"/>
                  <a:t> Angular velocity of crank </a:t>
                </a:r>
              </a:p>
              <a:p>
                <a:pPr lvl="1"/>
                <a14:m>
                  <m:oMath xmlns:m="http://schemas.openxmlformats.org/officeDocument/2006/math">
                    <m:r>
                      <a:rPr lang="en-US" i="1">
                        <a:latin typeface="Cambria Math" panose="02040503050406030204" pitchFamily="18" charset="0"/>
                      </a:rPr>
                      <m:t>[0,</m:t>
                    </m:r>
                    <m:sSub>
                      <m:sSubPr>
                        <m:ctrlPr>
                          <a:rPr lang="en-US" i="1">
                            <a:latin typeface="Cambria Math" panose="02040503050406030204" pitchFamily="18" charset="0"/>
                          </a:rPr>
                        </m:ctrlPr>
                      </m:sSubPr>
                      <m:e>
                        <m:r>
                          <a:rPr lang="en-US" i="1">
                            <a:latin typeface="Cambria Math" panose="02040503050406030204" pitchFamily="18" charset="0"/>
                          </a:rPr>
                          <m:t>𝑡</m:t>
                        </m:r>
                      </m:e>
                      <m:sub>
                        <m:r>
                          <a:rPr lang="en-US" i="1">
                            <a:latin typeface="Cambria Math" panose="02040503050406030204" pitchFamily="18" charset="0"/>
                          </a:rPr>
                          <m:t>𝑚𝑎𝑥</m:t>
                        </m:r>
                      </m:sub>
                    </m:sSub>
                    <m:r>
                      <a:rPr lang="en-US" i="1">
                        <a:latin typeface="Cambria Math" panose="02040503050406030204" pitchFamily="18" charset="0"/>
                      </a:rPr>
                      <m:t>]</m:t>
                    </m:r>
                    <m:r>
                      <m:rPr>
                        <m:nor/>
                      </m:rPr>
                      <a:rPr lang="en-US" dirty="0"/>
                      <m:t>:</m:t>
                    </m:r>
                  </m:oMath>
                </a14:m>
                <a:r>
                  <a:rPr lang="en-US" dirty="0"/>
                  <a:t> time interval over which task curve is defined</a:t>
                </a:r>
              </a:p>
              <a:p>
                <a:endParaRPr lang="en-US" dirty="0"/>
              </a:p>
            </p:txBody>
          </p:sp>
        </mc:Choice>
        <mc:Fallback xmlns="">
          <p:sp>
            <p:nvSpPr>
              <p:cNvPr id="5" name="TextBox 4">
                <a:extLst>
                  <a:ext uri="{FF2B5EF4-FFF2-40B4-BE49-F238E27FC236}">
                    <a16:creationId xmlns:a16="http://schemas.microsoft.com/office/drawing/2014/main" id="{69777868-7611-4D97-8DA4-AFCB0EB0522A}"/>
                  </a:ext>
                </a:extLst>
              </p:cNvPr>
              <p:cNvSpPr txBox="1">
                <a:spLocks noRot="1" noChangeAspect="1" noMove="1" noResize="1" noEditPoints="1" noAdjustHandles="1" noChangeArrowheads="1" noChangeShapeType="1" noTextEdit="1"/>
              </p:cNvSpPr>
              <p:nvPr/>
            </p:nvSpPr>
            <p:spPr>
              <a:xfrm>
                <a:off x="1985930" y="2221160"/>
                <a:ext cx="5858358" cy="2308324"/>
              </a:xfrm>
              <a:prstGeom prst="rect">
                <a:avLst/>
              </a:prstGeom>
              <a:blipFill>
                <a:blip r:embed="rId5"/>
                <a:stretch>
                  <a:fillRect/>
                </a:stretch>
              </a:blipFill>
            </p:spPr>
            <p:txBody>
              <a:bodyPr/>
              <a:lstStyle/>
              <a:p>
                <a:r>
                  <a:rPr lang="en-US">
                    <a:noFill/>
                  </a:rPr>
                  <a:t> </a:t>
                </a:r>
              </a:p>
            </p:txBody>
          </p:sp>
        </mc:Fallback>
      </mc:AlternateContent>
      <p:pic>
        <p:nvPicPr>
          <p:cNvPr id="21" name="Picture 20">
            <a:extLst>
              <a:ext uri="{FF2B5EF4-FFF2-40B4-BE49-F238E27FC236}">
                <a16:creationId xmlns:a16="http://schemas.microsoft.com/office/drawing/2014/main" id="{87C2AB73-CF4A-4D13-B32B-BDE40757BF59}"/>
              </a:ext>
            </a:extLst>
          </p:cNvPr>
          <p:cNvPicPr>
            <a:picLocks noChangeAspect="1"/>
          </p:cNvPicPr>
          <p:nvPr>
            <p:custDataLst>
              <p:tags r:id="rId1"/>
            </p:custDataLst>
          </p:nvPr>
        </p:nvPicPr>
        <p:blipFill>
          <a:blip r:embed="rId6">
            <a:extLst>
              <a:ext uri="{28A0092B-C50C-407E-A947-70E740481C1C}">
                <a14:useLocalDpi xmlns:a14="http://schemas.microsoft.com/office/drawing/2010/main" val="0"/>
              </a:ext>
            </a:extLst>
          </a:blip>
          <a:stretch>
            <a:fillRect/>
          </a:stretch>
        </p:blipFill>
        <p:spPr>
          <a:xfrm>
            <a:off x="2930708" y="1595200"/>
            <a:ext cx="5891185" cy="804241"/>
          </a:xfrm>
          <a:prstGeom prst="rect">
            <a:avLst/>
          </a:prstGeom>
        </p:spPr>
      </p:pic>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610B9C88-AB1D-4C5F-9030-3DC8F50A9891}"/>
                  </a:ext>
                </a:extLst>
              </p:cNvPr>
              <p:cNvSpPr txBox="1"/>
              <p:nvPr/>
            </p:nvSpPr>
            <p:spPr>
              <a:xfrm>
                <a:off x="308473" y="4471382"/>
                <a:ext cx="7809781" cy="400110"/>
              </a:xfrm>
              <a:prstGeom prst="rect">
                <a:avLst/>
              </a:prstGeom>
              <a:noFill/>
            </p:spPr>
            <p:txBody>
              <a:bodyPr wrap="square" rtlCol="0">
                <a:spAutoFit/>
              </a:bodyPr>
              <a:lstStyle/>
              <a:p>
                <a14:m>
                  <m:oMath xmlns:m="http://schemas.openxmlformats.org/officeDocument/2006/math">
                    <m:sSub>
                      <m:sSubPr>
                        <m:ctrlPr>
                          <a:rPr lang="en-US" sz="2000" i="1">
                            <a:latin typeface="Cambria Math" panose="02040503050406030204" pitchFamily="18" charset="0"/>
                          </a:rPr>
                        </m:ctrlPr>
                      </m:sSubPr>
                      <m:e>
                        <m:r>
                          <a:rPr lang="en-US" sz="2000" i="1">
                            <a:latin typeface="Cambria Math" panose="02040503050406030204" pitchFamily="18" charset="0"/>
                          </a:rPr>
                          <m:t>𝑇</m:t>
                        </m:r>
                      </m:e>
                      <m:sub>
                        <m:r>
                          <a:rPr lang="en-US" sz="2000" i="1">
                            <a:latin typeface="Cambria Math" panose="02040503050406030204" pitchFamily="18" charset="0"/>
                          </a:rPr>
                          <m:t>𝑘</m:t>
                        </m:r>
                      </m:sub>
                    </m:sSub>
                    <m:r>
                      <a:rPr lang="en-US" sz="2000" i="1">
                        <a:latin typeface="Cambria Math" panose="02040503050406030204" pitchFamily="18" charset="0"/>
                      </a:rPr>
                      <m:t> </m:t>
                    </m:r>
                  </m:oMath>
                </a14:m>
                <a:r>
                  <a:rPr lang="en-US" sz="2000" dirty="0"/>
                  <a:t>and </a:t>
                </a:r>
                <a14:m>
                  <m:oMath xmlns:m="http://schemas.openxmlformats.org/officeDocument/2006/math">
                    <m:sSub>
                      <m:sSubPr>
                        <m:ctrlPr>
                          <a:rPr lang="en-US" sz="2000" i="1">
                            <a:latin typeface="Cambria Math" panose="02040503050406030204" pitchFamily="18" charset="0"/>
                          </a:rPr>
                        </m:ctrlPr>
                      </m:sSubPr>
                      <m:e>
                        <m:r>
                          <a:rPr lang="en-US" sz="2000" i="1">
                            <a:latin typeface="Cambria Math" panose="02040503050406030204" pitchFamily="18" charset="0"/>
                          </a:rPr>
                          <m:t>𝑡</m:t>
                        </m:r>
                      </m:e>
                      <m:sub>
                        <m:r>
                          <a:rPr lang="en-US" sz="2000" i="1">
                            <a:latin typeface="Cambria Math" panose="02040503050406030204" pitchFamily="18" charset="0"/>
                          </a:rPr>
                          <m:t>𝑚𝑎𝑥</m:t>
                        </m:r>
                      </m:sub>
                    </m:sSub>
                    <m:r>
                      <a:rPr lang="en-US" sz="2000" i="1">
                        <a:latin typeface="Cambria Math" panose="02040503050406030204" pitchFamily="18" charset="0"/>
                      </a:rPr>
                      <m:t> </m:t>
                    </m:r>
                  </m:oMath>
                </a14:m>
                <a:r>
                  <a:rPr lang="en-US" sz="2000" dirty="0"/>
                  <a:t>are calculated by minimizing the fitting error</a:t>
                </a:r>
              </a:p>
            </p:txBody>
          </p:sp>
        </mc:Choice>
        <mc:Fallback xmlns="">
          <p:sp>
            <p:nvSpPr>
              <p:cNvPr id="17" name="TextBox 16">
                <a:extLst>
                  <a:ext uri="{FF2B5EF4-FFF2-40B4-BE49-F238E27FC236}">
                    <a16:creationId xmlns:a16="http://schemas.microsoft.com/office/drawing/2014/main" id="{610B9C88-AB1D-4C5F-9030-3DC8F50A9891}"/>
                  </a:ext>
                </a:extLst>
              </p:cNvPr>
              <p:cNvSpPr txBox="1">
                <a:spLocks noRot="1" noChangeAspect="1" noMove="1" noResize="1" noEditPoints="1" noAdjustHandles="1" noChangeArrowheads="1" noChangeShapeType="1" noTextEdit="1"/>
              </p:cNvSpPr>
              <p:nvPr/>
            </p:nvSpPr>
            <p:spPr>
              <a:xfrm>
                <a:off x="308473" y="4471382"/>
                <a:ext cx="7809781" cy="400110"/>
              </a:xfrm>
              <a:prstGeom prst="rect">
                <a:avLst/>
              </a:prstGeom>
              <a:blipFill>
                <a:blip r:embed="rId8"/>
                <a:stretch>
                  <a:fillRect t="-7576" b="-25758"/>
                </a:stretch>
              </a:blipFill>
            </p:spPr>
            <p:txBody>
              <a:bodyPr/>
              <a:lstStyle/>
              <a:p>
                <a:r>
                  <a:rPr lang="en-US">
                    <a:noFill/>
                  </a:rPr>
                  <a:t> </a:t>
                </a:r>
              </a:p>
            </p:txBody>
          </p:sp>
        </mc:Fallback>
      </mc:AlternateContent>
      <p:pic>
        <p:nvPicPr>
          <p:cNvPr id="23" name="Picture 22">
            <a:extLst>
              <a:ext uri="{FF2B5EF4-FFF2-40B4-BE49-F238E27FC236}">
                <a16:creationId xmlns:a16="http://schemas.microsoft.com/office/drawing/2014/main" id="{D5ED5C38-0DD4-46AF-A551-144531B819A1}"/>
              </a:ext>
            </a:extLst>
          </p:cNvPr>
          <p:cNvPicPr>
            <a:picLocks noChangeAspect="1"/>
          </p:cNvPicPr>
          <p:nvPr>
            <p:custDataLst>
              <p:tags r:id="rId2"/>
            </p:custDataLst>
          </p:nvPr>
        </p:nvPicPr>
        <p:blipFill>
          <a:blip r:embed="rId9">
            <a:extLst>
              <a:ext uri="{28A0092B-C50C-407E-A947-70E740481C1C}">
                <a14:useLocalDpi xmlns:a14="http://schemas.microsoft.com/office/drawing/2010/main" val="0"/>
              </a:ext>
            </a:extLst>
          </a:blip>
          <a:stretch>
            <a:fillRect/>
          </a:stretch>
        </p:blipFill>
        <p:spPr>
          <a:xfrm>
            <a:off x="2890451" y="4963507"/>
            <a:ext cx="3603479" cy="956239"/>
          </a:xfrm>
          <a:prstGeom prst="rect">
            <a:avLst/>
          </a:prstGeom>
        </p:spPr>
      </p:pic>
      <p:sp>
        <p:nvSpPr>
          <p:cNvPr id="24" name="TextBox 23">
            <a:extLst>
              <a:ext uri="{FF2B5EF4-FFF2-40B4-BE49-F238E27FC236}">
                <a16:creationId xmlns:a16="http://schemas.microsoft.com/office/drawing/2014/main" id="{205E482A-8840-40A6-BC69-91883EA71B9B}"/>
              </a:ext>
            </a:extLst>
          </p:cNvPr>
          <p:cNvSpPr txBox="1"/>
          <p:nvPr/>
        </p:nvSpPr>
        <p:spPr>
          <a:xfrm>
            <a:off x="308473" y="1755677"/>
            <a:ext cx="2988971" cy="430887"/>
          </a:xfrm>
          <a:prstGeom prst="rect">
            <a:avLst/>
          </a:prstGeom>
          <a:noFill/>
        </p:spPr>
        <p:txBody>
          <a:bodyPr wrap="square" rtlCol="0">
            <a:spAutoFit/>
          </a:bodyPr>
          <a:lstStyle/>
          <a:p>
            <a:r>
              <a:rPr lang="en-US" sz="2200" dirty="0"/>
              <a:t>Task Curve equation:</a:t>
            </a:r>
          </a:p>
        </p:txBody>
      </p:sp>
      <p:grpSp>
        <p:nvGrpSpPr>
          <p:cNvPr id="3" name="Group 2">
            <a:extLst>
              <a:ext uri="{FF2B5EF4-FFF2-40B4-BE49-F238E27FC236}">
                <a16:creationId xmlns:a16="http://schemas.microsoft.com/office/drawing/2014/main" id="{6D4CD43C-DDB4-4044-BD51-6A3A3DA18E99}"/>
              </a:ext>
            </a:extLst>
          </p:cNvPr>
          <p:cNvGrpSpPr/>
          <p:nvPr/>
        </p:nvGrpSpPr>
        <p:grpSpPr>
          <a:xfrm>
            <a:off x="9463124" y="1689270"/>
            <a:ext cx="2257601" cy="4202642"/>
            <a:chOff x="9328110" y="1689270"/>
            <a:chExt cx="2257601" cy="4202642"/>
          </a:xfrm>
        </p:grpSpPr>
        <p:pic>
          <p:nvPicPr>
            <p:cNvPr id="10" name="Picture 9">
              <a:extLst>
                <a:ext uri="{FF2B5EF4-FFF2-40B4-BE49-F238E27FC236}">
                  <a16:creationId xmlns:a16="http://schemas.microsoft.com/office/drawing/2014/main" id="{92D90157-D23A-4F49-A8C3-85B35B6025E6}"/>
                </a:ext>
              </a:extLst>
            </p:cNvPr>
            <p:cNvPicPr>
              <a:picLocks noChangeAspect="1"/>
            </p:cNvPicPr>
            <p:nvPr/>
          </p:nvPicPr>
          <p:blipFill rotWithShape="1">
            <a:blip r:embed="rId10"/>
            <a:srcRect l="43097" t="57259" r="46580" b="29877"/>
            <a:stretch/>
          </p:blipFill>
          <p:spPr>
            <a:xfrm rot="5400000">
              <a:off x="10143678" y="3611328"/>
              <a:ext cx="723181" cy="379562"/>
            </a:xfrm>
            <a:prstGeom prst="rect">
              <a:avLst/>
            </a:prstGeom>
          </p:spPr>
        </p:pic>
        <p:pic>
          <p:nvPicPr>
            <p:cNvPr id="12" name="Picture 11">
              <a:extLst>
                <a:ext uri="{FF2B5EF4-FFF2-40B4-BE49-F238E27FC236}">
                  <a16:creationId xmlns:a16="http://schemas.microsoft.com/office/drawing/2014/main" id="{457FF3AD-5265-40E6-B0AA-7B88CB7DF46B}"/>
                </a:ext>
              </a:extLst>
            </p:cNvPr>
            <p:cNvPicPr>
              <a:picLocks noChangeAspect="1"/>
            </p:cNvPicPr>
            <p:nvPr/>
          </p:nvPicPr>
          <p:blipFill rotWithShape="1">
            <a:blip r:embed="rId11"/>
            <a:srcRect l="1305" t="18733" r="80271"/>
            <a:stretch/>
          </p:blipFill>
          <p:spPr>
            <a:xfrm>
              <a:off x="9328110" y="1689270"/>
              <a:ext cx="2257601" cy="1729213"/>
            </a:xfrm>
            <a:prstGeom prst="rect">
              <a:avLst/>
            </a:prstGeom>
          </p:spPr>
        </p:pic>
        <p:pic>
          <p:nvPicPr>
            <p:cNvPr id="13" name="Picture 12">
              <a:extLst>
                <a:ext uri="{FF2B5EF4-FFF2-40B4-BE49-F238E27FC236}">
                  <a16:creationId xmlns:a16="http://schemas.microsoft.com/office/drawing/2014/main" id="{086B0C42-7D3A-4D67-8543-DDED08F8D38F}"/>
                </a:ext>
              </a:extLst>
            </p:cNvPr>
            <p:cNvPicPr>
              <a:picLocks noChangeAspect="1"/>
            </p:cNvPicPr>
            <p:nvPr/>
          </p:nvPicPr>
          <p:blipFill rotWithShape="1">
            <a:blip r:embed="rId11"/>
            <a:srcRect l="28007" t="16957" r="53972"/>
            <a:stretch/>
          </p:blipFill>
          <p:spPr>
            <a:xfrm>
              <a:off x="9424828" y="4162699"/>
              <a:ext cx="2160883" cy="1729213"/>
            </a:xfrm>
            <a:prstGeom prst="rect">
              <a:avLst/>
            </a:prstGeom>
          </p:spPr>
        </p:pic>
      </p:grpSp>
      <p:pic>
        <p:nvPicPr>
          <p:cNvPr id="6" name="Picture 5">
            <a:extLst>
              <a:ext uri="{FF2B5EF4-FFF2-40B4-BE49-F238E27FC236}">
                <a16:creationId xmlns:a16="http://schemas.microsoft.com/office/drawing/2014/main" id="{686CC59F-19F4-457A-9918-C09C5DE78A52}"/>
              </a:ext>
            </a:extLst>
          </p:cNvPr>
          <p:cNvPicPr>
            <a:picLocks noChangeAspect="1"/>
          </p:cNvPicPr>
          <p:nvPr/>
        </p:nvPicPr>
        <p:blipFill>
          <a:blip r:embed="rId12"/>
          <a:stretch>
            <a:fillRect/>
          </a:stretch>
        </p:blipFill>
        <p:spPr>
          <a:xfrm>
            <a:off x="9877467" y="1338183"/>
            <a:ext cx="1428914" cy="340570"/>
          </a:xfrm>
          <a:prstGeom prst="rect">
            <a:avLst/>
          </a:prstGeom>
        </p:spPr>
      </p:pic>
      <p:pic>
        <p:nvPicPr>
          <p:cNvPr id="7" name="Picture 6">
            <a:extLst>
              <a:ext uri="{FF2B5EF4-FFF2-40B4-BE49-F238E27FC236}">
                <a16:creationId xmlns:a16="http://schemas.microsoft.com/office/drawing/2014/main" id="{4024BE9A-0EB7-4933-9718-6D7E323D38F0}"/>
              </a:ext>
            </a:extLst>
          </p:cNvPr>
          <p:cNvPicPr>
            <a:picLocks noChangeAspect="1"/>
          </p:cNvPicPr>
          <p:nvPr/>
        </p:nvPicPr>
        <p:blipFill>
          <a:blip r:embed="rId13"/>
          <a:stretch>
            <a:fillRect/>
          </a:stretch>
        </p:blipFill>
        <p:spPr>
          <a:xfrm>
            <a:off x="10187275" y="5891912"/>
            <a:ext cx="1000317" cy="257435"/>
          </a:xfrm>
          <a:prstGeom prst="rect">
            <a:avLst/>
          </a:prstGeom>
        </p:spPr>
      </p:pic>
    </p:spTree>
    <p:extLst>
      <p:ext uri="{BB962C8B-B14F-4D97-AF65-F5344CB8AC3E}">
        <p14:creationId xmlns:p14="http://schemas.microsoft.com/office/powerpoint/2010/main" val="36850582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3A3D25-2472-4926-A243-21FB2ACF2731}"/>
              </a:ext>
            </a:extLst>
          </p:cNvPr>
          <p:cNvSpPr>
            <a:spLocks noGrp="1"/>
          </p:cNvSpPr>
          <p:nvPr>
            <p:ph type="title"/>
          </p:nvPr>
        </p:nvSpPr>
        <p:spPr/>
        <p:txBody>
          <a:bodyPr/>
          <a:lstStyle/>
          <a:p>
            <a:r>
              <a:rPr lang="en-US" dirty="0"/>
              <a:t>Calculating unknown orientations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9CBA69CA-A3EB-4129-91E0-8FB9CF207CA8}"/>
                  </a:ext>
                </a:extLst>
              </p:cNvPr>
              <p:cNvSpPr>
                <a:spLocks noGrp="1"/>
              </p:cNvSpPr>
              <p:nvPr>
                <p:ph idx="1"/>
              </p:nvPr>
            </p:nvSpPr>
            <p:spPr>
              <a:xfrm>
                <a:off x="838200" y="1690687"/>
                <a:ext cx="5579026" cy="4486275"/>
              </a:xfrm>
            </p:spPr>
            <p:txBody>
              <a:bodyPr>
                <a:normAutofit/>
              </a:bodyPr>
              <a:lstStyle/>
              <a:p>
                <a:r>
                  <a:rPr lang="en-US" sz="2400" dirty="0"/>
                  <a:t>Coupler angle </a:t>
                </a:r>
                <a14:m>
                  <m:oMath xmlns:m="http://schemas.openxmlformats.org/officeDocument/2006/math">
                    <m:r>
                      <a:rPr lang="en-US" sz="2400" i="1" dirty="0" smtClean="0">
                        <a:latin typeface="Cambria Math" panose="02040503050406030204" pitchFamily="18" charset="0"/>
                        <a:ea typeface="Cambria Math" panose="02040503050406030204" pitchFamily="18" charset="0"/>
                      </a:rPr>
                      <m:t>𝜆</m:t>
                    </m:r>
                  </m:oMath>
                </a14:m>
                <a:endParaRPr lang="en-US" sz="2400" dirty="0"/>
              </a:p>
              <a:p>
                <a:endParaRPr lang="en-US" sz="2400" dirty="0"/>
              </a:p>
              <a:p>
                <a:endParaRPr lang="en-US" sz="2400" dirty="0"/>
              </a:p>
              <a:p>
                <a:r>
                  <a:rPr lang="en-US" sz="2400" dirty="0"/>
                  <a:t>Coupler point </a:t>
                </a:r>
                <a14:m>
                  <m:oMath xmlns:m="http://schemas.openxmlformats.org/officeDocument/2006/math">
                    <m:r>
                      <a:rPr lang="en-US" sz="2400" i="1" dirty="0" smtClean="0">
                        <a:latin typeface="Cambria Math" panose="02040503050406030204" pitchFamily="18" charset="0"/>
                      </a:rPr>
                      <m:t>𝑃</m:t>
                    </m:r>
                  </m:oMath>
                </a14:m>
                <a:endParaRPr lang="en-US" sz="2400" dirty="0"/>
              </a:p>
              <a:p>
                <a:pPr marL="0" indent="0">
                  <a:buNone/>
                </a:pPr>
                <a:endParaRPr lang="en-US" sz="2400" dirty="0"/>
              </a:p>
              <a:p>
                <a:endParaRPr lang="en-US" sz="2400" dirty="0"/>
              </a:p>
              <a:p>
                <a:endParaRPr lang="en-US" sz="2400" dirty="0"/>
              </a:p>
            </p:txBody>
          </p:sp>
        </mc:Choice>
        <mc:Fallback xmlns="">
          <p:sp>
            <p:nvSpPr>
              <p:cNvPr id="3" name="Content Placeholder 2">
                <a:extLst>
                  <a:ext uri="{FF2B5EF4-FFF2-40B4-BE49-F238E27FC236}">
                    <a16:creationId xmlns:a16="http://schemas.microsoft.com/office/drawing/2014/main" id="{9CBA69CA-A3EB-4129-91E0-8FB9CF207CA8}"/>
                  </a:ext>
                </a:extLst>
              </p:cNvPr>
              <p:cNvSpPr>
                <a:spLocks noGrp="1" noRot="1" noChangeAspect="1" noMove="1" noResize="1" noEditPoints="1" noAdjustHandles="1" noChangeArrowheads="1" noChangeShapeType="1" noTextEdit="1"/>
              </p:cNvSpPr>
              <p:nvPr>
                <p:ph idx="1"/>
              </p:nvPr>
            </p:nvSpPr>
            <p:spPr>
              <a:xfrm>
                <a:off x="838200" y="1690687"/>
                <a:ext cx="5579026" cy="4486275"/>
              </a:xfrm>
              <a:blipFill>
                <a:blip r:embed="rId6"/>
                <a:stretch>
                  <a:fillRect l="-1530" t="-1902"/>
                </a:stretch>
              </a:blipFill>
            </p:spPr>
            <p:txBody>
              <a:bodyPr/>
              <a:lstStyle/>
              <a:p>
                <a:r>
                  <a:rPr lang="en-US">
                    <a:noFill/>
                  </a:rPr>
                  <a:t> </a:t>
                </a:r>
              </a:p>
            </p:txBody>
          </p:sp>
        </mc:Fallback>
      </mc:AlternateContent>
      <p:pic>
        <p:nvPicPr>
          <p:cNvPr id="4" name="Picture 3">
            <a:extLst>
              <a:ext uri="{FF2B5EF4-FFF2-40B4-BE49-F238E27FC236}">
                <a16:creationId xmlns:a16="http://schemas.microsoft.com/office/drawing/2014/main" id="{F8143564-4C0F-412A-87D6-E9E3DEDBC2BC}"/>
              </a:ext>
            </a:extLst>
          </p:cNvPr>
          <p:cNvPicPr>
            <a:picLocks noChangeAspect="1"/>
          </p:cNvPicPr>
          <p:nvPr/>
        </p:nvPicPr>
        <p:blipFill>
          <a:blip r:embed="rId7"/>
          <a:stretch>
            <a:fillRect/>
          </a:stretch>
        </p:blipFill>
        <p:spPr>
          <a:xfrm>
            <a:off x="6765948" y="1530018"/>
            <a:ext cx="4844998" cy="4470154"/>
          </a:xfrm>
          <a:prstGeom prst="rect">
            <a:avLst/>
          </a:prstGeom>
        </p:spPr>
      </p:pic>
      <p:pic>
        <p:nvPicPr>
          <p:cNvPr id="15" name="Picture 14">
            <a:extLst>
              <a:ext uri="{FF2B5EF4-FFF2-40B4-BE49-F238E27FC236}">
                <a16:creationId xmlns:a16="http://schemas.microsoft.com/office/drawing/2014/main" id="{F1EEA6C6-AB39-4305-B5AC-E74333EA6A64}"/>
              </a:ext>
            </a:extLst>
          </p:cNvPr>
          <p:cNvPicPr>
            <a:picLocks noChangeAspect="1"/>
          </p:cNvPicPr>
          <p:nvPr>
            <p:custDataLst>
              <p:tags r:id="rId1"/>
            </p:custDataLst>
          </p:nvPr>
        </p:nvPicPr>
        <p:blipFill>
          <a:blip r:embed="rId8">
            <a:extLst>
              <a:ext uri="{28A0092B-C50C-407E-A947-70E740481C1C}">
                <a14:useLocalDpi xmlns:a14="http://schemas.microsoft.com/office/drawing/2010/main" val="0"/>
              </a:ext>
            </a:extLst>
          </a:blip>
          <a:stretch>
            <a:fillRect/>
          </a:stretch>
        </p:blipFill>
        <p:spPr>
          <a:xfrm>
            <a:off x="1400039" y="2129379"/>
            <a:ext cx="4650067" cy="728648"/>
          </a:xfrm>
          <a:prstGeom prst="rect">
            <a:avLst/>
          </a:prstGeom>
        </p:spPr>
      </p:pic>
      <p:pic>
        <p:nvPicPr>
          <p:cNvPr id="17" name="Picture 16">
            <a:extLst>
              <a:ext uri="{FF2B5EF4-FFF2-40B4-BE49-F238E27FC236}">
                <a16:creationId xmlns:a16="http://schemas.microsoft.com/office/drawing/2014/main" id="{8F47BFC8-3885-4B58-921B-841D6272E371}"/>
              </a:ext>
            </a:extLst>
          </p:cNvPr>
          <p:cNvPicPr>
            <a:picLocks noChangeAspect="1"/>
          </p:cNvPicPr>
          <p:nvPr>
            <p:custDataLst>
              <p:tags r:id="rId2"/>
            </p:custDataLst>
          </p:nvPr>
        </p:nvPicPr>
        <p:blipFill>
          <a:blip r:embed="rId9">
            <a:extLst>
              <a:ext uri="{28A0092B-C50C-407E-A947-70E740481C1C}">
                <a14:useLocalDpi xmlns:a14="http://schemas.microsoft.com/office/drawing/2010/main" val="0"/>
              </a:ext>
            </a:extLst>
          </a:blip>
          <a:stretch>
            <a:fillRect/>
          </a:stretch>
        </p:blipFill>
        <p:spPr>
          <a:xfrm>
            <a:off x="2535679" y="3623376"/>
            <a:ext cx="2083205" cy="728648"/>
          </a:xfrm>
          <a:prstGeom prst="rect">
            <a:avLst/>
          </a:prstGeom>
        </p:spPr>
      </p:pic>
      <p:pic>
        <p:nvPicPr>
          <p:cNvPr id="18" name="Picture 17">
            <a:extLst>
              <a:ext uri="{FF2B5EF4-FFF2-40B4-BE49-F238E27FC236}">
                <a16:creationId xmlns:a16="http://schemas.microsoft.com/office/drawing/2014/main" id="{E13C76BF-6FFD-4024-9E23-49E3FA89F9BE}"/>
              </a:ext>
            </a:extLst>
          </p:cNvPr>
          <p:cNvPicPr>
            <a:picLocks noChangeAspect="1"/>
          </p:cNvPicPr>
          <p:nvPr>
            <p:custDataLst>
              <p:tags r:id="rId3"/>
            </p:custDataLst>
          </p:nvPr>
        </p:nvPicPr>
        <p:blipFill>
          <a:blip r:embed="rId10">
            <a:extLst>
              <a:ext uri="{28A0092B-C50C-407E-A947-70E740481C1C}">
                <a14:useLocalDpi xmlns:a14="http://schemas.microsoft.com/office/drawing/2010/main" val="0"/>
              </a:ext>
            </a:extLst>
          </a:blip>
          <a:stretch>
            <a:fillRect/>
          </a:stretch>
        </p:blipFill>
        <p:spPr>
          <a:xfrm>
            <a:off x="1675638" y="4731616"/>
            <a:ext cx="3904150" cy="1261930"/>
          </a:xfrm>
          <a:prstGeom prst="rect">
            <a:avLst/>
          </a:prstGeom>
        </p:spPr>
      </p:pic>
      <p:pic>
        <p:nvPicPr>
          <p:cNvPr id="19" name="Picture 18">
            <a:extLst>
              <a:ext uri="{FF2B5EF4-FFF2-40B4-BE49-F238E27FC236}">
                <a16:creationId xmlns:a16="http://schemas.microsoft.com/office/drawing/2014/main" id="{8FAA15A1-C661-4859-9371-6B4A9E387619}"/>
              </a:ext>
            </a:extLst>
          </p:cNvPr>
          <p:cNvPicPr>
            <a:picLocks noChangeAspect="1"/>
          </p:cNvPicPr>
          <p:nvPr/>
        </p:nvPicPr>
        <p:blipFill>
          <a:blip r:embed="rId7"/>
          <a:stretch>
            <a:fillRect/>
          </a:stretch>
        </p:blipFill>
        <p:spPr>
          <a:xfrm>
            <a:off x="6250116" y="1384750"/>
            <a:ext cx="5726893" cy="5283819"/>
          </a:xfrm>
          <a:prstGeom prst="rect">
            <a:avLst/>
          </a:prstGeom>
        </p:spPr>
      </p:pic>
    </p:spTree>
    <p:extLst>
      <p:ext uri="{BB962C8B-B14F-4D97-AF65-F5344CB8AC3E}">
        <p14:creationId xmlns:p14="http://schemas.microsoft.com/office/powerpoint/2010/main" val="329713224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A3F66153-D078-4892-984D-4A18EB6EFA0C}"/>
              </a:ext>
            </a:extLst>
          </p:cNvPr>
          <p:cNvPicPr>
            <a:picLocks noChangeAspect="1"/>
          </p:cNvPicPr>
          <p:nvPr/>
        </p:nvPicPr>
        <p:blipFill>
          <a:blip r:embed="rId8"/>
          <a:stretch>
            <a:fillRect/>
          </a:stretch>
        </p:blipFill>
        <p:spPr>
          <a:xfrm>
            <a:off x="6250116" y="1384750"/>
            <a:ext cx="5726893" cy="5283819"/>
          </a:xfrm>
          <a:prstGeom prst="rect">
            <a:avLst/>
          </a:prstGeom>
        </p:spPr>
      </p:pic>
      <p:sp>
        <p:nvSpPr>
          <p:cNvPr id="2" name="Title 1">
            <a:extLst>
              <a:ext uri="{FF2B5EF4-FFF2-40B4-BE49-F238E27FC236}">
                <a16:creationId xmlns:a16="http://schemas.microsoft.com/office/drawing/2014/main" id="{BBCFEC28-9961-4643-96E4-15FB1562D4C2}"/>
              </a:ext>
            </a:extLst>
          </p:cNvPr>
          <p:cNvSpPr>
            <a:spLocks noGrp="1"/>
          </p:cNvSpPr>
          <p:nvPr>
            <p:ph type="title"/>
          </p:nvPr>
        </p:nvSpPr>
        <p:spPr/>
        <p:txBody>
          <a:bodyPr/>
          <a:lstStyle/>
          <a:p>
            <a:r>
              <a:rPr lang="en-US" dirty="0"/>
              <a:t>Calculating unknown orientations</a:t>
            </a:r>
          </a:p>
        </p:txBody>
      </p:sp>
      <p:sp>
        <p:nvSpPr>
          <p:cNvPr id="3" name="Content Placeholder 2">
            <a:extLst>
              <a:ext uri="{FF2B5EF4-FFF2-40B4-BE49-F238E27FC236}">
                <a16:creationId xmlns:a16="http://schemas.microsoft.com/office/drawing/2014/main" id="{A6488749-F286-478A-8FF6-F3717ABC10F7}"/>
              </a:ext>
            </a:extLst>
          </p:cNvPr>
          <p:cNvSpPr>
            <a:spLocks noGrp="1"/>
          </p:cNvSpPr>
          <p:nvPr>
            <p:ph idx="1"/>
          </p:nvPr>
        </p:nvSpPr>
        <p:spPr>
          <a:xfrm>
            <a:off x="838200" y="1825625"/>
            <a:ext cx="5627955" cy="4351338"/>
          </a:xfrm>
        </p:spPr>
        <p:txBody>
          <a:bodyPr/>
          <a:lstStyle/>
          <a:p>
            <a:r>
              <a:rPr lang="en-US" sz="2400" dirty="0"/>
              <a:t>Coupler orientation</a:t>
            </a:r>
          </a:p>
          <a:p>
            <a:endParaRPr lang="en-US" sz="2400" dirty="0"/>
          </a:p>
          <a:p>
            <a:endParaRPr lang="en-US" sz="2400" dirty="0"/>
          </a:p>
          <a:p>
            <a:r>
              <a:rPr lang="en-US" sz="2400" dirty="0"/>
              <a:t>Closed-form Fourier relationship between orientations and path descriptors</a:t>
            </a:r>
          </a:p>
          <a:p>
            <a:endParaRPr lang="en-US" dirty="0"/>
          </a:p>
          <a:p>
            <a:endParaRPr lang="en-US" dirty="0"/>
          </a:p>
        </p:txBody>
      </p:sp>
      <p:pic>
        <p:nvPicPr>
          <p:cNvPr id="5" name="Picture 4">
            <a:extLst>
              <a:ext uri="{FF2B5EF4-FFF2-40B4-BE49-F238E27FC236}">
                <a16:creationId xmlns:a16="http://schemas.microsoft.com/office/drawing/2014/main" id="{2AAD9DD7-8E5C-4D56-8053-E5F9E682B61A}"/>
              </a:ext>
            </a:extLst>
          </p:cNvPr>
          <p:cNvPicPr>
            <a:picLocks noChangeAspect="1"/>
          </p:cNvPicPr>
          <p:nvPr>
            <p:custDataLst>
              <p:tags r:id="rId1"/>
            </p:custDataLst>
          </p:nvPr>
        </p:nvPicPr>
        <p:blipFill>
          <a:blip r:embed="rId9">
            <a:extLst>
              <a:ext uri="{28A0092B-C50C-407E-A947-70E740481C1C}">
                <a14:useLocalDpi xmlns:a14="http://schemas.microsoft.com/office/drawing/2010/main" val="0"/>
              </a:ext>
            </a:extLst>
          </a:blip>
          <a:stretch>
            <a:fillRect/>
          </a:stretch>
        </p:blipFill>
        <p:spPr>
          <a:xfrm>
            <a:off x="3664745" y="1874721"/>
            <a:ext cx="155740" cy="322294"/>
          </a:xfrm>
          <a:prstGeom prst="rect">
            <a:avLst/>
          </a:prstGeom>
        </p:spPr>
      </p:pic>
      <p:pic>
        <p:nvPicPr>
          <p:cNvPr id="11" name="Picture 10">
            <a:extLst>
              <a:ext uri="{FF2B5EF4-FFF2-40B4-BE49-F238E27FC236}">
                <a16:creationId xmlns:a16="http://schemas.microsoft.com/office/drawing/2014/main" id="{6F1228DE-2609-4344-9A72-306DE257A2FF}"/>
              </a:ext>
            </a:extLst>
          </p:cNvPr>
          <p:cNvPicPr>
            <a:picLocks noChangeAspect="1"/>
          </p:cNvPicPr>
          <p:nvPr>
            <p:custDataLst>
              <p:tags r:id="rId2"/>
            </p:custDataLst>
          </p:nvPr>
        </p:nvPicPr>
        <p:blipFill>
          <a:blip r:embed="rId10">
            <a:extLst>
              <a:ext uri="{28A0092B-C50C-407E-A947-70E740481C1C}">
                <a14:useLocalDpi xmlns:a14="http://schemas.microsoft.com/office/drawing/2010/main" val="0"/>
              </a:ext>
            </a:extLst>
          </a:blip>
          <a:stretch>
            <a:fillRect/>
          </a:stretch>
        </p:blipFill>
        <p:spPr>
          <a:xfrm>
            <a:off x="3965809" y="2195097"/>
            <a:ext cx="2500346" cy="811161"/>
          </a:xfrm>
          <a:prstGeom prst="rect">
            <a:avLst/>
          </a:prstGeom>
        </p:spPr>
      </p:pic>
      <p:pic>
        <p:nvPicPr>
          <p:cNvPr id="13" name="Picture 12">
            <a:extLst>
              <a:ext uri="{FF2B5EF4-FFF2-40B4-BE49-F238E27FC236}">
                <a16:creationId xmlns:a16="http://schemas.microsoft.com/office/drawing/2014/main" id="{D1516735-C5C3-49FD-B1E6-06F08362E7E4}"/>
              </a:ext>
            </a:extLst>
          </p:cNvPr>
          <p:cNvPicPr>
            <a:picLocks noChangeAspect="1"/>
          </p:cNvPicPr>
          <p:nvPr>
            <p:custDataLst>
              <p:tags r:id="rId3"/>
            </p:custDataLst>
          </p:nvPr>
        </p:nvPicPr>
        <p:blipFill>
          <a:blip r:embed="rId11">
            <a:extLst>
              <a:ext uri="{28A0092B-C50C-407E-A947-70E740481C1C}">
                <a14:useLocalDpi xmlns:a14="http://schemas.microsoft.com/office/drawing/2010/main" val="0"/>
              </a:ext>
            </a:extLst>
          </a:blip>
          <a:stretch>
            <a:fillRect/>
          </a:stretch>
        </p:blipFill>
        <p:spPr>
          <a:xfrm>
            <a:off x="1361711" y="2441480"/>
            <a:ext cx="1727903" cy="258760"/>
          </a:xfrm>
          <a:prstGeom prst="rect">
            <a:avLst/>
          </a:prstGeom>
        </p:spPr>
      </p:pic>
      <p:pic>
        <p:nvPicPr>
          <p:cNvPr id="15" name="Picture 14">
            <a:extLst>
              <a:ext uri="{FF2B5EF4-FFF2-40B4-BE49-F238E27FC236}">
                <a16:creationId xmlns:a16="http://schemas.microsoft.com/office/drawing/2014/main" id="{11F8FC52-CC9D-40EA-B3D8-BED1DA094E1C}"/>
              </a:ext>
            </a:extLst>
          </p:cNvPr>
          <p:cNvPicPr>
            <a:picLocks noChangeAspect="1"/>
          </p:cNvPicPr>
          <p:nvPr>
            <p:custDataLst>
              <p:tags r:id="rId4"/>
            </p:custDataLst>
          </p:nvPr>
        </p:nvPicPr>
        <p:blipFill>
          <a:blip r:embed="rId12">
            <a:extLst>
              <a:ext uri="{28A0092B-C50C-407E-A947-70E740481C1C}">
                <a14:useLocalDpi xmlns:a14="http://schemas.microsoft.com/office/drawing/2010/main" val="0"/>
              </a:ext>
            </a:extLst>
          </a:blip>
          <a:stretch>
            <a:fillRect/>
          </a:stretch>
        </p:blipFill>
        <p:spPr>
          <a:xfrm>
            <a:off x="1672287" y="3963369"/>
            <a:ext cx="4259574" cy="714712"/>
          </a:xfrm>
          <a:prstGeom prst="rect">
            <a:avLst/>
          </a:prstGeom>
        </p:spPr>
      </p:pic>
      <p:pic>
        <p:nvPicPr>
          <p:cNvPr id="19" name="Picture 18">
            <a:extLst>
              <a:ext uri="{FF2B5EF4-FFF2-40B4-BE49-F238E27FC236}">
                <a16:creationId xmlns:a16="http://schemas.microsoft.com/office/drawing/2014/main" id="{62255C3E-BC16-4A6C-89C1-D55D7FDA7F0F}"/>
              </a:ext>
            </a:extLst>
          </p:cNvPr>
          <p:cNvPicPr>
            <a:picLocks noChangeAspect="1"/>
          </p:cNvPicPr>
          <p:nvPr>
            <p:custDataLst>
              <p:tags r:id="rId5"/>
            </p:custDataLst>
          </p:nvPr>
        </p:nvPicPr>
        <p:blipFill>
          <a:blip r:embed="rId13">
            <a:extLst>
              <a:ext uri="{28A0092B-C50C-407E-A947-70E740481C1C}">
                <a14:useLocalDpi xmlns:a14="http://schemas.microsoft.com/office/drawing/2010/main" val="0"/>
              </a:ext>
            </a:extLst>
          </a:blip>
          <a:stretch>
            <a:fillRect/>
          </a:stretch>
        </p:blipFill>
        <p:spPr>
          <a:xfrm>
            <a:off x="2830590" y="4971716"/>
            <a:ext cx="1942967" cy="1340184"/>
          </a:xfrm>
          <a:prstGeom prst="rect">
            <a:avLst/>
          </a:prstGeom>
        </p:spPr>
      </p:pic>
    </p:spTree>
    <p:extLst>
      <p:ext uri="{BB962C8B-B14F-4D97-AF65-F5344CB8AC3E}">
        <p14:creationId xmlns:p14="http://schemas.microsoft.com/office/powerpoint/2010/main" val="278465339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116D4F-F20D-439B-81E2-120A80B0EEBF}"/>
              </a:ext>
            </a:extLst>
          </p:cNvPr>
          <p:cNvSpPr>
            <a:spLocks noGrp="1"/>
          </p:cNvSpPr>
          <p:nvPr>
            <p:ph type="title"/>
          </p:nvPr>
        </p:nvSpPr>
        <p:spPr/>
        <p:txBody>
          <a:bodyPr/>
          <a:lstStyle/>
          <a:p>
            <a:r>
              <a:rPr lang="en-US" dirty="0"/>
              <a:t>Calculating unknown orientations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BC9ACA32-E210-4D6B-8C2C-4BBE9AB1DE5F}"/>
                  </a:ext>
                </a:extLst>
              </p:cNvPr>
              <p:cNvSpPr>
                <a:spLocks noGrp="1"/>
              </p:cNvSpPr>
              <p:nvPr>
                <p:ph idx="1"/>
              </p:nvPr>
            </p:nvSpPr>
            <p:spPr>
              <a:xfrm>
                <a:off x="838200" y="1825625"/>
                <a:ext cx="8324211" cy="4351338"/>
              </a:xfrm>
            </p:spPr>
            <p:txBody>
              <a:bodyPr>
                <a:normAutofit/>
              </a:bodyPr>
              <a:lstStyle/>
              <a:p>
                <a:r>
                  <a:rPr lang="en-US" dirty="0"/>
                  <a:t>System of equation between orientation and path FDs</a:t>
                </a:r>
              </a:p>
              <a:p>
                <a:endParaRPr lang="en-US" dirty="0"/>
              </a:p>
              <a:p>
                <a:endParaRPr lang="en-US" dirty="0"/>
              </a:p>
              <a:p>
                <a:endParaRPr lang="en-US" dirty="0"/>
              </a:p>
              <a:p>
                <a:endParaRPr lang="en-US" dirty="0"/>
              </a:p>
              <a:p>
                <a:r>
                  <a:rPr lang="en-US" dirty="0"/>
                  <a:t>Known </a:t>
                </a:r>
                <a14:m>
                  <m:oMath xmlns:m="http://schemas.openxmlformats.org/officeDocument/2006/math">
                    <m:r>
                      <a:rPr lang="en-US" i="1" dirty="0" smtClean="0">
                        <a:latin typeface="Cambria Math" panose="02040503050406030204" pitchFamily="18" charset="0"/>
                      </a:rPr>
                      <m:t>𝑚</m:t>
                    </m:r>
                  </m:oMath>
                </a14:m>
                <a:r>
                  <a:rPr lang="en-US" dirty="0"/>
                  <a:t>-Pose orientations are used to calculate MSP.</a:t>
                </a:r>
              </a:p>
              <a:p>
                <a:r>
                  <a:rPr lang="en-US" dirty="0"/>
                  <a:t>When </a:t>
                </a:r>
                <a14:m>
                  <m:oMath xmlns:m="http://schemas.openxmlformats.org/officeDocument/2006/math">
                    <m:r>
                      <a:rPr lang="en-US" i="1" dirty="0" smtClean="0">
                        <a:latin typeface="Cambria Math" panose="02040503050406030204" pitchFamily="18" charset="0"/>
                      </a:rPr>
                      <m:t>𝑚</m:t>
                    </m:r>
                    <m:r>
                      <a:rPr lang="en-US" b="0" i="1" dirty="0" smtClean="0">
                        <a:latin typeface="Cambria Math" panose="02040503050406030204" pitchFamily="18" charset="0"/>
                      </a:rPr>
                      <m:t>&gt;</m:t>
                    </m:r>
                    <m:r>
                      <a:rPr lang="en-US" i="1" dirty="0">
                        <a:latin typeface="Cambria Math" panose="02040503050406030204" pitchFamily="18" charset="0"/>
                      </a:rPr>
                      <m:t>3</m:t>
                    </m:r>
                  </m:oMath>
                </a14:m>
                <a:r>
                  <a:rPr lang="en-US" dirty="0"/>
                  <a:t>, least square solution to MSP</a:t>
                </a:r>
              </a:p>
              <a:p>
                <a:r>
                  <a:rPr lang="en-US" dirty="0"/>
                  <a:t>When </a:t>
                </a:r>
                <a14:m>
                  <m:oMath xmlns:m="http://schemas.openxmlformats.org/officeDocument/2006/math">
                    <m:r>
                      <a:rPr lang="en-US" i="1" dirty="0" smtClean="0">
                        <a:latin typeface="Cambria Math" panose="02040503050406030204" pitchFamily="18" charset="0"/>
                      </a:rPr>
                      <m:t>𝑚</m:t>
                    </m:r>
                    <m:r>
                      <a:rPr lang="en-US" b="0" i="1" dirty="0" smtClean="0">
                        <a:latin typeface="Cambria Math" panose="02040503050406030204" pitchFamily="18" charset="0"/>
                      </a:rPr>
                      <m:t>=</m:t>
                    </m:r>
                    <m:r>
                      <a:rPr lang="en-US" i="1" dirty="0">
                        <a:latin typeface="Cambria Math" panose="02040503050406030204" pitchFamily="18" charset="0"/>
                      </a:rPr>
                      <m:t>3</m:t>
                    </m:r>
                  </m:oMath>
                </a14:m>
                <a:r>
                  <a:rPr lang="en-US" dirty="0"/>
                  <a:t>, unique solution to MSP</a:t>
                </a:r>
              </a:p>
              <a:p>
                <a:endParaRPr lang="en-US" dirty="0"/>
              </a:p>
            </p:txBody>
          </p:sp>
        </mc:Choice>
        <mc:Fallback xmlns="">
          <p:sp>
            <p:nvSpPr>
              <p:cNvPr id="3" name="Content Placeholder 2">
                <a:extLst>
                  <a:ext uri="{FF2B5EF4-FFF2-40B4-BE49-F238E27FC236}">
                    <a16:creationId xmlns:a16="http://schemas.microsoft.com/office/drawing/2014/main" id="{BC9ACA32-E210-4D6B-8C2C-4BBE9AB1DE5F}"/>
                  </a:ext>
                </a:extLst>
              </p:cNvPr>
              <p:cNvSpPr>
                <a:spLocks noGrp="1" noRot="1" noChangeAspect="1" noMove="1" noResize="1" noEditPoints="1" noAdjustHandles="1" noChangeArrowheads="1" noChangeShapeType="1" noTextEdit="1"/>
              </p:cNvSpPr>
              <p:nvPr>
                <p:ph idx="1"/>
              </p:nvPr>
            </p:nvSpPr>
            <p:spPr>
              <a:xfrm>
                <a:off x="838200" y="1825625"/>
                <a:ext cx="8324211" cy="4351338"/>
              </a:xfrm>
              <a:blipFill>
                <a:blip r:embed="rId3"/>
                <a:stretch>
                  <a:fillRect l="-1319" t="-2241" r="-659"/>
                </a:stretch>
              </a:blipFill>
            </p:spPr>
            <p:txBody>
              <a:bodyPr/>
              <a:lstStyle/>
              <a:p>
                <a:r>
                  <a:rPr lang="en-US">
                    <a:noFill/>
                  </a:rPr>
                  <a:t> </a:t>
                </a:r>
              </a:p>
            </p:txBody>
          </p:sp>
        </mc:Fallback>
      </mc:AlternateContent>
      <p:pic>
        <p:nvPicPr>
          <p:cNvPr id="4" name="Picture 3">
            <a:extLst>
              <a:ext uri="{FF2B5EF4-FFF2-40B4-BE49-F238E27FC236}">
                <a16:creationId xmlns:a16="http://schemas.microsoft.com/office/drawing/2014/main" id="{B77AE26A-5C4A-4DE9-88AA-A59DD875FAB5}"/>
              </a:ext>
            </a:extLst>
          </p:cNvPr>
          <p:cNvPicPr>
            <a:picLocks noChangeAspect="1"/>
          </p:cNvPicPr>
          <p:nvPr/>
        </p:nvPicPr>
        <p:blipFill>
          <a:blip r:embed="rId4"/>
          <a:stretch>
            <a:fillRect/>
          </a:stretch>
        </p:blipFill>
        <p:spPr>
          <a:xfrm>
            <a:off x="2042293" y="2446016"/>
            <a:ext cx="5567478" cy="1608383"/>
          </a:xfrm>
          <a:prstGeom prst="rect">
            <a:avLst/>
          </a:prstGeom>
        </p:spPr>
      </p:pic>
      <p:grpSp>
        <p:nvGrpSpPr>
          <p:cNvPr id="17" name="Group 16">
            <a:extLst>
              <a:ext uri="{FF2B5EF4-FFF2-40B4-BE49-F238E27FC236}">
                <a16:creationId xmlns:a16="http://schemas.microsoft.com/office/drawing/2014/main" id="{BE1E55BB-8F07-4FA1-9085-24F5226CE022}"/>
              </a:ext>
            </a:extLst>
          </p:cNvPr>
          <p:cNvGrpSpPr/>
          <p:nvPr/>
        </p:nvGrpSpPr>
        <p:grpSpPr>
          <a:xfrm>
            <a:off x="9421642" y="1549287"/>
            <a:ext cx="2160883" cy="4894070"/>
            <a:chOff x="9421642" y="1549287"/>
            <a:chExt cx="2160883" cy="4894070"/>
          </a:xfrm>
        </p:grpSpPr>
        <p:pic>
          <p:nvPicPr>
            <p:cNvPr id="5" name="Picture 4">
              <a:extLst>
                <a:ext uri="{FF2B5EF4-FFF2-40B4-BE49-F238E27FC236}">
                  <a16:creationId xmlns:a16="http://schemas.microsoft.com/office/drawing/2014/main" id="{6F26D54F-525D-4D14-99ED-271A1B3CCD10}"/>
                </a:ext>
              </a:extLst>
            </p:cNvPr>
            <p:cNvPicPr>
              <a:picLocks noChangeAspect="1"/>
            </p:cNvPicPr>
            <p:nvPr/>
          </p:nvPicPr>
          <p:blipFill rotWithShape="1">
            <a:blip r:embed="rId5"/>
            <a:srcRect l="54300" t="16782" r="27424" b="1950"/>
            <a:stretch/>
          </p:blipFill>
          <p:spPr>
            <a:xfrm>
              <a:off x="9421642" y="4277916"/>
              <a:ext cx="2160883" cy="1668582"/>
            </a:xfrm>
            <a:prstGeom prst="rect">
              <a:avLst/>
            </a:prstGeom>
          </p:spPr>
        </p:pic>
        <p:pic>
          <p:nvPicPr>
            <p:cNvPr id="12" name="Picture 11">
              <a:extLst>
                <a:ext uri="{FF2B5EF4-FFF2-40B4-BE49-F238E27FC236}">
                  <a16:creationId xmlns:a16="http://schemas.microsoft.com/office/drawing/2014/main" id="{195802C7-66C1-4EC2-B59B-A547F4235C67}"/>
                </a:ext>
              </a:extLst>
            </p:cNvPr>
            <p:cNvPicPr>
              <a:picLocks noChangeAspect="1"/>
            </p:cNvPicPr>
            <p:nvPr/>
          </p:nvPicPr>
          <p:blipFill rotWithShape="1">
            <a:blip r:embed="rId6"/>
            <a:srcRect l="43097" t="57259" r="46580" b="29877"/>
            <a:stretch/>
          </p:blipFill>
          <p:spPr>
            <a:xfrm rot="5400000">
              <a:off x="10217723" y="3745551"/>
              <a:ext cx="723181" cy="379562"/>
            </a:xfrm>
            <a:prstGeom prst="rect">
              <a:avLst/>
            </a:prstGeom>
          </p:spPr>
        </p:pic>
        <p:pic>
          <p:nvPicPr>
            <p:cNvPr id="14" name="Picture 13">
              <a:extLst>
                <a:ext uri="{FF2B5EF4-FFF2-40B4-BE49-F238E27FC236}">
                  <a16:creationId xmlns:a16="http://schemas.microsoft.com/office/drawing/2014/main" id="{C2A90E40-631C-4B4D-A578-1E1769E6AA0A}"/>
                </a:ext>
              </a:extLst>
            </p:cNvPr>
            <p:cNvPicPr>
              <a:picLocks noChangeAspect="1"/>
            </p:cNvPicPr>
            <p:nvPr/>
          </p:nvPicPr>
          <p:blipFill rotWithShape="1">
            <a:blip r:embed="rId5"/>
            <a:srcRect l="28007" t="16957" r="53972"/>
            <a:stretch/>
          </p:blipFill>
          <p:spPr>
            <a:xfrm>
              <a:off x="9421642" y="1825625"/>
              <a:ext cx="2160883" cy="1729213"/>
            </a:xfrm>
            <a:prstGeom prst="rect">
              <a:avLst/>
            </a:prstGeom>
          </p:spPr>
        </p:pic>
        <p:pic>
          <p:nvPicPr>
            <p:cNvPr id="15" name="Picture 14">
              <a:extLst>
                <a:ext uri="{FF2B5EF4-FFF2-40B4-BE49-F238E27FC236}">
                  <a16:creationId xmlns:a16="http://schemas.microsoft.com/office/drawing/2014/main" id="{7025EF27-C892-458D-ABC0-22C7112DDF49}"/>
                </a:ext>
              </a:extLst>
            </p:cNvPr>
            <p:cNvPicPr>
              <a:picLocks noChangeAspect="1"/>
            </p:cNvPicPr>
            <p:nvPr/>
          </p:nvPicPr>
          <p:blipFill>
            <a:blip r:embed="rId7"/>
            <a:stretch>
              <a:fillRect/>
            </a:stretch>
          </p:blipFill>
          <p:spPr>
            <a:xfrm>
              <a:off x="10026471" y="1549287"/>
              <a:ext cx="1000317" cy="257435"/>
            </a:xfrm>
            <a:prstGeom prst="rect">
              <a:avLst/>
            </a:prstGeom>
          </p:spPr>
        </p:pic>
        <p:pic>
          <p:nvPicPr>
            <p:cNvPr id="16" name="Picture 15">
              <a:extLst>
                <a:ext uri="{FF2B5EF4-FFF2-40B4-BE49-F238E27FC236}">
                  <a16:creationId xmlns:a16="http://schemas.microsoft.com/office/drawing/2014/main" id="{023630AE-0EB5-4CE7-B037-8D15DF493C2C}"/>
                </a:ext>
              </a:extLst>
            </p:cNvPr>
            <p:cNvPicPr>
              <a:picLocks noChangeAspect="1"/>
            </p:cNvPicPr>
            <p:nvPr/>
          </p:nvPicPr>
          <p:blipFill>
            <a:blip r:embed="rId8"/>
            <a:stretch>
              <a:fillRect/>
            </a:stretch>
          </p:blipFill>
          <p:spPr>
            <a:xfrm>
              <a:off x="10117198" y="6037257"/>
              <a:ext cx="924228" cy="406100"/>
            </a:xfrm>
            <a:prstGeom prst="rect">
              <a:avLst/>
            </a:prstGeom>
          </p:spPr>
        </p:pic>
      </p:grpSp>
    </p:spTree>
    <p:extLst>
      <p:ext uri="{BB962C8B-B14F-4D97-AF65-F5344CB8AC3E}">
        <p14:creationId xmlns:p14="http://schemas.microsoft.com/office/powerpoint/2010/main" val="113963171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388989-AFD1-432C-8D6E-31B8A220FF12}"/>
              </a:ext>
            </a:extLst>
          </p:cNvPr>
          <p:cNvSpPr>
            <a:spLocks noGrp="1"/>
          </p:cNvSpPr>
          <p:nvPr>
            <p:ph type="title"/>
          </p:nvPr>
        </p:nvSpPr>
        <p:spPr/>
        <p:txBody>
          <a:bodyPr/>
          <a:lstStyle/>
          <a:p>
            <a:r>
              <a:rPr lang="en-US" dirty="0"/>
              <a:t>Calculating unknown orientations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1E50DE28-3984-42EF-8968-7B508C7CB8A9}"/>
                  </a:ext>
                </a:extLst>
              </p:cNvPr>
              <p:cNvSpPr>
                <a:spLocks noGrp="1"/>
              </p:cNvSpPr>
              <p:nvPr>
                <p:ph idx="1"/>
              </p:nvPr>
            </p:nvSpPr>
            <p:spPr>
              <a:xfrm>
                <a:off x="838200" y="1825625"/>
                <a:ext cx="8373306" cy="4351338"/>
              </a:xfrm>
            </p:spPr>
            <p:txBody>
              <a:bodyPr>
                <a:normAutofit/>
              </a:bodyPr>
              <a:lstStyle/>
              <a:p>
                <a:r>
                  <a:rPr lang="en-US" dirty="0"/>
                  <a:t>When </a:t>
                </a:r>
                <a14:m>
                  <m:oMath xmlns:m="http://schemas.openxmlformats.org/officeDocument/2006/math">
                    <m:r>
                      <a:rPr lang="en-US" i="1" dirty="0">
                        <a:latin typeface="Cambria Math" panose="02040503050406030204" pitchFamily="18" charset="0"/>
                      </a:rPr>
                      <m:t>𝑚</m:t>
                    </m:r>
                    <m:r>
                      <a:rPr lang="en-US" i="1" dirty="0">
                        <a:latin typeface="Cambria Math" panose="02040503050406030204" pitchFamily="18" charset="0"/>
                      </a:rPr>
                      <m:t>&lt;3</m:t>
                    </m:r>
                  </m:oMath>
                </a14:m>
                <a:r>
                  <a:rPr lang="en-US" dirty="0"/>
                  <a:t>, the system of equations is under-constrained. </a:t>
                </a:r>
              </a:p>
              <a:p>
                <a:r>
                  <a:rPr lang="en-US" dirty="0"/>
                  <a:t>Additional constraints are called mixed constraints (MIC) which are</a:t>
                </a:r>
              </a:p>
              <a:p>
                <a:pPr marL="742950" lvl="1" indent="-285750"/>
                <a:r>
                  <a:rPr lang="en-US" dirty="0"/>
                  <a:t>Specify coupler parameters i.e. </a:t>
                </a:r>
                <a:endParaRPr lang="en-US" sz="800" dirty="0"/>
              </a:p>
              <a:p>
                <a:pPr marL="742950" lvl="1" indent="-285750"/>
                <a:r>
                  <a:rPr lang="en-US" dirty="0"/>
                  <a:t>Specify actuating fixed pivot i.e. </a:t>
                </a:r>
                <a:endParaRPr lang="en-US" sz="800" dirty="0"/>
              </a:p>
              <a:p>
                <a:pPr marL="742950" lvl="1" indent="-285750"/>
                <a:r>
                  <a:rPr lang="en-US" dirty="0"/>
                  <a:t>Specify scale of input link, orientation of fixed pivot line, and initial angle i.e. </a:t>
                </a:r>
              </a:p>
              <a:p>
                <a:pPr marL="285750" indent="-285750"/>
                <a:r>
                  <a:rPr lang="en-US" dirty="0"/>
                  <a:t>Calculated MSP are used to generate missing orientations.</a:t>
                </a:r>
              </a:p>
            </p:txBody>
          </p:sp>
        </mc:Choice>
        <mc:Fallback xmlns="">
          <p:sp>
            <p:nvSpPr>
              <p:cNvPr id="3" name="Content Placeholder 2">
                <a:extLst>
                  <a:ext uri="{FF2B5EF4-FFF2-40B4-BE49-F238E27FC236}">
                    <a16:creationId xmlns:a16="http://schemas.microsoft.com/office/drawing/2014/main" id="{1E50DE28-3984-42EF-8968-7B508C7CB8A9}"/>
                  </a:ext>
                </a:extLst>
              </p:cNvPr>
              <p:cNvSpPr>
                <a:spLocks noGrp="1" noRot="1" noChangeAspect="1" noMove="1" noResize="1" noEditPoints="1" noAdjustHandles="1" noChangeArrowheads="1" noChangeShapeType="1" noTextEdit="1"/>
              </p:cNvSpPr>
              <p:nvPr>
                <p:ph idx="1"/>
              </p:nvPr>
            </p:nvSpPr>
            <p:spPr>
              <a:xfrm>
                <a:off x="838200" y="1825625"/>
                <a:ext cx="8373306" cy="4351338"/>
              </a:xfrm>
              <a:blipFill>
                <a:blip r:embed="rId3"/>
                <a:stretch>
                  <a:fillRect l="-1311" t="-2241"/>
                </a:stretch>
              </a:blipFill>
            </p:spPr>
            <p:txBody>
              <a:bodyPr/>
              <a:lstStyle/>
              <a:p>
                <a:r>
                  <a:rPr lang="en-US">
                    <a:noFill/>
                  </a:rPr>
                  <a:t> </a:t>
                </a:r>
              </a:p>
            </p:txBody>
          </p:sp>
        </mc:Fallback>
      </mc:AlternateContent>
      <p:pic>
        <p:nvPicPr>
          <p:cNvPr id="4" name="Picture 3">
            <a:extLst>
              <a:ext uri="{FF2B5EF4-FFF2-40B4-BE49-F238E27FC236}">
                <a16:creationId xmlns:a16="http://schemas.microsoft.com/office/drawing/2014/main" id="{734611C3-3CD6-48E8-804C-A8439184CF6C}"/>
              </a:ext>
            </a:extLst>
          </p:cNvPr>
          <p:cNvPicPr>
            <a:picLocks noChangeAspect="1"/>
          </p:cNvPicPr>
          <p:nvPr/>
        </p:nvPicPr>
        <p:blipFill>
          <a:blip r:embed="rId4"/>
          <a:stretch>
            <a:fillRect/>
          </a:stretch>
        </p:blipFill>
        <p:spPr>
          <a:xfrm>
            <a:off x="5630169" y="3963128"/>
            <a:ext cx="1372048" cy="322835"/>
          </a:xfrm>
          <a:prstGeom prst="rect">
            <a:avLst/>
          </a:prstGeom>
        </p:spPr>
      </p:pic>
      <p:pic>
        <p:nvPicPr>
          <p:cNvPr id="5" name="Picture 4">
            <a:extLst>
              <a:ext uri="{FF2B5EF4-FFF2-40B4-BE49-F238E27FC236}">
                <a16:creationId xmlns:a16="http://schemas.microsoft.com/office/drawing/2014/main" id="{0FAE441C-5D21-4646-BC1B-1F8F75A66347}"/>
              </a:ext>
            </a:extLst>
          </p:cNvPr>
          <p:cNvPicPr>
            <a:picLocks noChangeAspect="1"/>
          </p:cNvPicPr>
          <p:nvPr/>
        </p:nvPicPr>
        <p:blipFill>
          <a:blip r:embed="rId5"/>
          <a:stretch>
            <a:fillRect/>
          </a:stretch>
        </p:blipFill>
        <p:spPr>
          <a:xfrm>
            <a:off x="4120205" y="4685791"/>
            <a:ext cx="1704268" cy="322835"/>
          </a:xfrm>
          <a:prstGeom prst="rect">
            <a:avLst/>
          </a:prstGeom>
        </p:spPr>
      </p:pic>
      <p:pic>
        <p:nvPicPr>
          <p:cNvPr id="6" name="Picture 5">
            <a:extLst>
              <a:ext uri="{FF2B5EF4-FFF2-40B4-BE49-F238E27FC236}">
                <a16:creationId xmlns:a16="http://schemas.microsoft.com/office/drawing/2014/main" id="{4EA84FF3-BCBF-4AF1-B5F9-C937608E608B}"/>
              </a:ext>
            </a:extLst>
          </p:cNvPr>
          <p:cNvPicPr>
            <a:picLocks noChangeAspect="1"/>
          </p:cNvPicPr>
          <p:nvPr/>
        </p:nvPicPr>
        <p:blipFill>
          <a:blip r:embed="rId6"/>
          <a:stretch>
            <a:fillRect/>
          </a:stretch>
        </p:blipFill>
        <p:spPr>
          <a:xfrm>
            <a:off x="5510193" y="3588144"/>
            <a:ext cx="1503827" cy="319654"/>
          </a:xfrm>
          <a:prstGeom prst="rect">
            <a:avLst/>
          </a:prstGeom>
        </p:spPr>
      </p:pic>
      <p:grpSp>
        <p:nvGrpSpPr>
          <p:cNvPr id="7" name="Group 6">
            <a:extLst>
              <a:ext uri="{FF2B5EF4-FFF2-40B4-BE49-F238E27FC236}">
                <a16:creationId xmlns:a16="http://schemas.microsoft.com/office/drawing/2014/main" id="{4EB2F092-A360-4E20-915A-9C080BEF3E57}"/>
              </a:ext>
            </a:extLst>
          </p:cNvPr>
          <p:cNvGrpSpPr/>
          <p:nvPr/>
        </p:nvGrpSpPr>
        <p:grpSpPr>
          <a:xfrm>
            <a:off x="9421642" y="1549287"/>
            <a:ext cx="2160883" cy="4894070"/>
            <a:chOff x="9421642" y="1549287"/>
            <a:chExt cx="2160883" cy="4894070"/>
          </a:xfrm>
        </p:grpSpPr>
        <p:pic>
          <p:nvPicPr>
            <p:cNvPr id="8" name="Picture 7">
              <a:extLst>
                <a:ext uri="{FF2B5EF4-FFF2-40B4-BE49-F238E27FC236}">
                  <a16:creationId xmlns:a16="http://schemas.microsoft.com/office/drawing/2014/main" id="{CD6929E7-BEB9-47AF-97C3-18F5637A2279}"/>
                </a:ext>
              </a:extLst>
            </p:cNvPr>
            <p:cNvPicPr>
              <a:picLocks noChangeAspect="1"/>
            </p:cNvPicPr>
            <p:nvPr/>
          </p:nvPicPr>
          <p:blipFill rotWithShape="1">
            <a:blip r:embed="rId7"/>
            <a:srcRect l="54300" t="16782" r="27424" b="1950"/>
            <a:stretch/>
          </p:blipFill>
          <p:spPr>
            <a:xfrm>
              <a:off x="9421642" y="4277916"/>
              <a:ext cx="2160883" cy="1668582"/>
            </a:xfrm>
            <a:prstGeom prst="rect">
              <a:avLst/>
            </a:prstGeom>
          </p:spPr>
        </p:pic>
        <p:pic>
          <p:nvPicPr>
            <p:cNvPr id="9" name="Picture 8">
              <a:extLst>
                <a:ext uri="{FF2B5EF4-FFF2-40B4-BE49-F238E27FC236}">
                  <a16:creationId xmlns:a16="http://schemas.microsoft.com/office/drawing/2014/main" id="{975D5212-3611-4172-85C5-7CD96016E12C}"/>
                </a:ext>
              </a:extLst>
            </p:cNvPr>
            <p:cNvPicPr>
              <a:picLocks noChangeAspect="1"/>
            </p:cNvPicPr>
            <p:nvPr/>
          </p:nvPicPr>
          <p:blipFill rotWithShape="1">
            <a:blip r:embed="rId8"/>
            <a:srcRect l="43097" t="57259" r="46580" b="29877"/>
            <a:stretch/>
          </p:blipFill>
          <p:spPr>
            <a:xfrm rot="5400000">
              <a:off x="10217723" y="3745551"/>
              <a:ext cx="723181" cy="379562"/>
            </a:xfrm>
            <a:prstGeom prst="rect">
              <a:avLst/>
            </a:prstGeom>
          </p:spPr>
        </p:pic>
        <p:pic>
          <p:nvPicPr>
            <p:cNvPr id="10" name="Picture 9">
              <a:extLst>
                <a:ext uri="{FF2B5EF4-FFF2-40B4-BE49-F238E27FC236}">
                  <a16:creationId xmlns:a16="http://schemas.microsoft.com/office/drawing/2014/main" id="{9785344A-8203-4067-BFDB-552168DE2FDD}"/>
                </a:ext>
              </a:extLst>
            </p:cNvPr>
            <p:cNvPicPr>
              <a:picLocks noChangeAspect="1"/>
            </p:cNvPicPr>
            <p:nvPr/>
          </p:nvPicPr>
          <p:blipFill rotWithShape="1">
            <a:blip r:embed="rId7"/>
            <a:srcRect l="28007" t="16957" r="53972"/>
            <a:stretch/>
          </p:blipFill>
          <p:spPr>
            <a:xfrm>
              <a:off x="9421642" y="1825625"/>
              <a:ext cx="2160883" cy="1729213"/>
            </a:xfrm>
            <a:prstGeom prst="rect">
              <a:avLst/>
            </a:prstGeom>
          </p:spPr>
        </p:pic>
        <p:pic>
          <p:nvPicPr>
            <p:cNvPr id="11" name="Picture 10">
              <a:extLst>
                <a:ext uri="{FF2B5EF4-FFF2-40B4-BE49-F238E27FC236}">
                  <a16:creationId xmlns:a16="http://schemas.microsoft.com/office/drawing/2014/main" id="{FB27139F-810C-43EE-88F5-C77EBB1D8A09}"/>
                </a:ext>
              </a:extLst>
            </p:cNvPr>
            <p:cNvPicPr>
              <a:picLocks noChangeAspect="1"/>
            </p:cNvPicPr>
            <p:nvPr/>
          </p:nvPicPr>
          <p:blipFill>
            <a:blip r:embed="rId9"/>
            <a:stretch>
              <a:fillRect/>
            </a:stretch>
          </p:blipFill>
          <p:spPr>
            <a:xfrm>
              <a:off x="10026471" y="1549287"/>
              <a:ext cx="1000317" cy="257435"/>
            </a:xfrm>
            <a:prstGeom prst="rect">
              <a:avLst/>
            </a:prstGeom>
          </p:spPr>
        </p:pic>
        <p:pic>
          <p:nvPicPr>
            <p:cNvPr id="12" name="Picture 11">
              <a:extLst>
                <a:ext uri="{FF2B5EF4-FFF2-40B4-BE49-F238E27FC236}">
                  <a16:creationId xmlns:a16="http://schemas.microsoft.com/office/drawing/2014/main" id="{7621145B-39AA-4452-87F8-F8F0F3659ECF}"/>
                </a:ext>
              </a:extLst>
            </p:cNvPr>
            <p:cNvPicPr>
              <a:picLocks noChangeAspect="1"/>
            </p:cNvPicPr>
            <p:nvPr/>
          </p:nvPicPr>
          <p:blipFill>
            <a:blip r:embed="rId10"/>
            <a:stretch>
              <a:fillRect/>
            </a:stretch>
          </p:blipFill>
          <p:spPr>
            <a:xfrm>
              <a:off x="10117198" y="6037257"/>
              <a:ext cx="924228" cy="406100"/>
            </a:xfrm>
            <a:prstGeom prst="rect">
              <a:avLst/>
            </a:prstGeom>
          </p:spPr>
        </p:pic>
      </p:grpSp>
      <p:grpSp>
        <p:nvGrpSpPr>
          <p:cNvPr id="13" name="Group 12">
            <a:extLst>
              <a:ext uri="{FF2B5EF4-FFF2-40B4-BE49-F238E27FC236}">
                <a16:creationId xmlns:a16="http://schemas.microsoft.com/office/drawing/2014/main" id="{DDE0605F-98CF-4FBB-B569-48899228BE49}"/>
              </a:ext>
            </a:extLst>
          </p:cNvPr>
          <p:cNvGrpSpPr/>
          <p:nvPr/>
        </p:nvGrpSpPr>
        <p:grpSpPr>
          <a:xfrm>
            <a:off x="9421642" y="1575498"/>
            <a:ext cx="2160883" cy="4894070"/>
            <a:chOff x="9421642" y="1549287"/>
            <a:chExt cx="2160883" cy="4894070"/>
          </a:xfrm>
        </p:grpSpPr>
        <p:pic>
          <p:nvPicPr>
            <p:cNvPr id="14" name="Picture 13">
              <a:extLst>
                <a:ext uri="{FF2B5EF4-FFF2-40B4-BE49-F238E27FC236}">
                  <a16:creationId xmlns:a16="http://schemas.microsoft.com/office/drawing/2014/main" id="{78BF0848-321B-4D0F-B607-3DC897C75BF9}"/>
                </a:ext>
              </a:extLst>
            </p:cNvPr>
            <p:cNvPicPr>
              <a:picLocks noChangeAspect="1"/>
            </p:cNvPicPr>
            <p:nvPr/>
          </p:nvPicPr>
          <p:blipFill rotWithShape="1">
            <a:blip r:embed="rId7"/>
            <a:srcRect l="54300" t="16782" r="27424" b="1950"/>
            <a:stretch/>
          </p:blipFill>
          <p:spPr>
            <a:xfrm>
              <a:off x="9421642" y="4277916"/>
              <a:ext cx="2160883" cy="1668582"/>
            </a:xfrm>
            <a:prstGeom prst="rect">
              <a:avLst/>
            </a:prstGeom>
          </p:spPr>
        </p:pic>
        <p:pic>
          <p:nvPicPr>
            <p:cNvPr id="15" name="Picture 14">
              <a:extLst>
                <a:ext uri="{FF2B5EF4-FFF2-40B4-BE49-F238E27FC236}">
                  <a16:creationId xmlns:a16="http://schemas.microsoft.com/office/drawing/2014/main" id="{78E07FEE-AB09-4C02-99B7-94437726B521}"/>
                </a:ext>
              </a:extLst>
            </p:cNvPr>
            <p:cNvPicPr>
              <a:picLocks noChangeAspect="1"/>
            </p:cNvPicPr>
            <p:nvPr/>
          </p:nvPicPr>
          <p:blipFill rotWithShape="1">
            <a:blip r:embed="rId8"/>
            <a:srcRect l="43097" t="57259" r="46580" b="29877"/>
            <a:stretch/>
          </p:blipFill>
          <p:spPr>
            <a:xfrm rot="5400000">
              <a:off x="10217723" y="3745551"/>
              <a:ext cx="723181" cy="379562"/>
            </a:xfrm>
            <a:prstGeom prst="rect">
              <a:avLst/>
            </a:prstGeom>
          </p:spPr>
        </p:pic>
        <p:pic>
          <p:nvPicPr>
            <p:cNvPr id="16" name="Picture 15">
              <a:extLst>
                <a:ext uri="{FF2B5EF4-FFF2-40B4-BE49-F238E27FC236}">
                  <a16:creationId xmlns:a16="http://schemas.microsoft.com/office/drawing/2014/main" id="{FCB3DF95-4661-4D64-9056-13979A28CEF4}"/>
                </a:ext>
              </a:extLst>
            </p:cNvPr>
            <p:cNvPicPr>
              <a:picLocks noChangeAspect="1"/>
            </p:cNvPicPr>
            <p:nvPr/>
          </p:nvPicPr>
          <p:blipFill rotWithShape="1">
            <a:blip r:embed="rId7"/>
            <a:srcRect l="28007" t="16957" r="53972"/>
            <a:stretch/>
          </p:blipFill>
          <p:spPr>
            <a:xfrm>
              <a:off x="9421642" y="1825625"/>
              <a:ext cx="2160883" cy="1729213"/>
            </a:xfrm>
            <a:prstGeom prst="rect">
              <a:avLst/>
            </a:prstGeom>
          </p:spPr>
        </p:pic>
        <p:pic>
          <p:nvPicPr>
            <p:cNvPr id="17" name="Picture 16">
              <a:extLst>
                <a:ext uri="{FF2B5EF4-FFF2-40B4-BE49-F238E27FC236}">
                  <a16:creationId xmlns:a16="http://schemas.microsoft.com/office/drawing/2014/main" id="{41A3DB0F-CC88-487C-AD84-E50D172AA093}"/>
                </a:ext>
              </a:extLst>
            </p:cNvPr>
            <p:cNvPicPr>
              <a:picLocks noChangeAspect="1"/>
            </p:cNvPicPr>
            <p:nvPr/>
          </p:nvPicPr>
          <p:blipFill>
            <a:blip r:embed="rId9"/>
            <a:stretch>
              <a:fillRect/>
            </a:stretch>
          </p:blipFill>
          <p:spPr>
            <a:xfrm>
              <a:off x="10026471" y="1549287"/>
              <a:ext cx="1000317" cy="257435"/>
            </a:xfrm>
            <a:prstGeom prst="rect">
              <a:avLst/>
            </a:prstGeom>
          </p:spPr>
        </p:pic>
        <p:pic>
          <p:nvPicPr>
            <p:cNvPr id="18" name="Picture 17">
              <a:extLst>
                <a:ext uri="{FF2B5EF4-FFF2-40B4-BE49-F238E27FC236}">
                  <a16:creationId xmlns:a16="http://schemas.microsoft.com/office/drawing/2014/main" id="{19495C47-B30F-47F3-A866-F4FE7BABA47F}"/>
                </a:ext>
              </a:extLst>
            </p:cNvPr>
            <p:cNvPicPr>
              <a:picLocks noChangeAspect="1"/>
            </p:cNvPicPr>
            <p:nvPr/>
          </p:nvPicPr>
          <p:blipFill>
            <a:blip r:embed="rId10"/>
            <a:stretch>
              <a:fillRect/>
            </a:stretch>
          </p:blipFill>
          <p:spPr>
            <a:xfrm>
              <a:off x="10117198" y="6037257"/>
              <a:ext cx="924228" cy="406100"/>
            </a:xfrm>
            <a:prstGeom prst="rect">
              <a:avLst/>
            </a:prstGeom>
          </p:spPr>
        </p:pic>
      </p:grpSp>
    </p:spTree>
    <p:extLst>
      <p:ext uri="{BB962C8B-B14F-4D97-AF65-F5344CB8AC3E}">
        <p14:creationId xmlns:p14="http://schemas.microsoft.com/office/powerpoint/2010/main" val="155913998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B1E2EC-9916-4E65-9B1C-73B7A991F958}"/>
              </a:ext>
            </a:extLst>
          </p:cNvPr>
          <p:cNvSpPr>
            <a:spLocks noGrp="1"/>
          </p:cNvSpPr>
          <p:nvPr>
            <p:ph type="title"/>
          </p:nvPr>
        </p:nvSpPr>
        <p:spPr/>
        <p:txBody>
          <a:bodyPr/>
          <a:lstStyle/>
          <a:p>
            <a:r>
              <a:rPr lang="en-US" dirty="0"/>
              <a:t>Algebraic fitting based motion synthesis</a:t>
            </a:r>
          </a:p>
        </p:txBody>
      </p:sp>
      <p:sp>
        <p:nvSpPr>
          <p:cNvPr id="13" name="Content Placeholder 2">
            <a:extLst>
              <a:ext uri="{FF2B5EF4-FFF2-40B4-BE49-F238E27FC236}">
                <a16:creationId xmlns:a16="http://schemas.microsoft.com/office/drawing/2014/main" id="{A8881A1F-DB2E-4593-9345-648D31AE23F8}"/>
              </a:ext>
            </a:extLst>
          </p:cNvPr>
          <p:cNvSpPr>
            <a:spLocks noGrp="1"/>
          </p:cNvSpPr>
          <p:nvPr>
            <p:ph sz="half" idx="1"/>
          </p:nvPr>
        </p:nvSpPr>
        <p:spPr>
          <a:xfrm>
            <a:off x="838200" y="1595597"/>
            <a:ext cx="8503662" cy="4581366"/>
          </a:xfrm>
        </p:spPr>
        <p:txBody>
          <a:bodyPr>
            <a:normAutofit/>
          </a:bodyPr>
          <a:lstStyle/>
          <a:p>
            <a:r>
              <a:rPr lang="en-US" sz="2400" dirty="0"/>
              <a:t>Map poses to quaternion space</a:t>
            </a:r>
          </a:p>
          <a:p>
            <a:endParaRPr lang="en-US" sz="2400" dirty="0"/>
          </a:p>
          <a:p>
            <a:endParaRPr lang="en-US" sz="2400" dirty="0"/>
          </a:p>
          <a:p>
            <a:endParaRPr lang="en-US" sz="2400" dirty="0"/>
          </a:p>
          <a:p>
            <a:r>
              <a:rPr lang="en-US" sz="2400" dirty="0"/>
              <a:t>Calculate coefficients of G-manifold coefficient matrix </a:t>
            </a:r>
            <a:endParaRPr lang="en-US" sz="1600" dirty="0"/>
          </a:p>
        </p:txBody>
      </p:sp>
      <p:pic>
        <p:nvPicPr>
          <p:cNvPr id="21" name="Picture 20">
            <a:extLst>
              <a:ext uri="{FF2B5EF4-FFF2-40B4-BE49-F238E27FC236}">
                <a16:creationId xmlns:a16="http://schemas.microsoft.com/office/drawing/2014/main" id="{699CC58E-8F2F-4320-9E17-90D3CAF602A3}"/>
              </a:ext>
            </a:extLst>
          </p:cNvPr>
          <p:cNvPicPr>
            <a:picLocks noChangeAspect="1"/>
          </p:cNvPicPr>
          <p:nvPr/>
        </p:nvPicPr>
        <p:blipFill>
          <a:blip r:embed="rId3"/>
          <a:stretch>
            <a:fillRect/>
          </a:stretch>
        </p:blipFill>
        <p:spPr>
          <a:xfrm>
            <a:off x="983190" y="4472527"/>
            <a:ext cx="4159907" cy="1411889"/>
          </a:xfrm>
          <a:prstGeom prst="rect">
            <a:avLst/>
          </a:prstGeom>
        </p:spPr>
      </p:pic>
      <p:pic>
        <p:nvPicPr>
          <p:cNvPr id="3" name="Picture 2">
            <a:extLst>
              <a:ext uri="{FF2B5EF4-FFF2-40B4-BE49-F238E27FC236}">
                <a16:creationId xmlns:a16="http://schemas.microsoft.com/office/drawing/2014/main" id="{9F4C0FEC-52C4-45F9-8F88-0E707E053F1B}"/>
              </a:ext>
            </a:extLst>
          </p:cNvPr>
          <p:cNvPicPr>
            <a:picLocks noChangeAspect="1"/>
          </p:cNvPicPr>
          <p:nvPr/>
        </p:nvPicPr>
        <p:blipFill>
          <a:blip r:embed="rId4"/>
          <a:stretch>
            <a:fillRect/>
          </a:stretch>
        </p:blipFill>
        <p:spPr>
          <a:xfrm>
            <a:off x="2367629" y="2001026"/>
            <a:ext cx="2798915" cy="1241029"/>
          </a:xfrm>
          <a:prstGeom prst="rect">
            <a:avLst/>
          </a:prstGeom>
        </p:spPr>
      </p:pic>
      <p:pic>
        <p:nvPicPr>
          <p:cNvPr id="5" name="Picture 4">
            <a:extLst>
              <a:ext uri="{FF2B5EF4-FFF2-40B4-BE49-F238E27FC236}">
                <a16:creationId xmlns:a16="http://schemas.microsoft.com/office/drawing/2014/main" id="{A2B62C0D-5D8F-44DD-86D9-6816D5FB3C4C}"/>
              </a:ext>
            </a:extLst>
          </p:cNvPr>
          <p:cNvPicPr>
            <a:picLocks noChangeAspect="1"/>
          </p:cNvPicPr>
          <p:nvPr/>
        </p:nvPicPr>
        <p:blipFill>
          <a:blip r:embed="rId5"/>
          <a:stretch>
            <a:fillRect/>
          </a:stretch>
        </p:blipFill>
        <p:spPr>
          <a:xfrm>
            <a:off x="5703623" y="1992240"/>
            <a:ext cx="1367297" cy="1249306"/>
          </a:xfrm>
          <a:prstGeom prst="rect">
            <a:avLst/>
          </a:prstGeom>
        </p:spPr>
      </p:pic>
      <p:grpSp>
        <p:nvGrpSpPr>
          <p:cNvPr id="18" name="Group 17">
            <a:extLst>
              <a:ext uri="{FF2B5EF4-FFF2-40B4-BE49-F238E27FC236}">
                <a16:creationId xmlns:a16="http://schemas.microsoft.com/office/drawing/2014/main" id="{05039BB2-6791-44D0-96CF-0A626F52F965}"/>
              </a:ext>
            </a:extLst>
          </p:cNvPr>
          <p:cNvGrpSpPr/>
          <p:nvPr/>
        </p:nvGrpSpPr>
        <p:grpSpPr>
          <a:xfrm>
            <a:off x="9383339" y="1414621"/>
            <a:ext cx="2160883" cy="4878870"/>
            <a:chOff x="9383339" y="1414621"/>
            <a:chExt cx="2160883" cy="4878870"/>
          </a:xfrm>
        </p:grpSpPr>
        <p:pic>
          <p:nvPicPr>
            <p:cNvPr id="19" name="Picture 18">
              <a:extLst>
                <a:ext uri="{FF2B5EF4-FFF2-40B4-BE49-F238E27FC236}">
                  <a16:creationId xmlns:a16="http://schemas.microsoft.com/office/drawing/2014/main" id="{C2EB7FF0-9194-4EA9-A63C-933DC64985BE}"/>
                </a:ext>
              </a:extLst>
            </p:cNvPr>
            <p:cNvPicPr>
              <a:picLocks noChangeAspect="1"/>
            </p:cNvPicPr>
            <p:nvPr/>
          </p:nvPicPr>
          <p:blipFill rotWithShape="1">
            <a:blip r:embed="rId6"/>
            <a:srcRect l="80884" t="17017" r="1192" b="1716"/>
            <a:stretch/>
          </p:blipFill>
          <p:spPr>
            <a:xfrm>
              <a:off x="9383339" y="4323134"/>
              <a:ext cx="2160883" cy="1701378"/>
            </a:xfrm>
            <a:prstGeom prst="rect">
              <a:avLst/>
            </a:prstGeom>
          </p:spPr>
        </p:pic>
        <p:pic>
          <p:nvPicPr>
            <p:cNvPr id="22" name="Picture 21">
              <a:extLst>
                <a:ext uri="{FF2B5EF4-FFF2-40B4-BE49-F238E27FC236}">
                  <a16:creationId xmlns:a16="http://schemas.microsoft.com/office/drawing/2014/main" id="{CD5E1B48-17A0-452B-947C-18330D874F5A}"/>
                </a:ext>
              </a:extLst>
            </p:cNvPr>
            <p:cNvPicPr>
              <a:picLocks noChangeAspect="1"/>
            </p:cNvPicPr>
            <p:nvPr/>
          </p:nvPicPr>
          <p:blipFill>
            <a:blip r:embed="rId7"/>
            <a:stretch>
              <a:fillRect/>
            </a:stretch>
          </p:blipFill>
          <p:spPr>
            <a:xfrm>
              <a:off x="9769768" y="5986791"/>
              <a:ext cx="1619090" cy="306700"/>
            </a:xfrm>
            <a:prstGeom prst="rect">
              <a:avLst/>
            </a:prstGeom>
          </p:spPr>
        </p:pic>
        <p:pic>
          <p:nvPicPr>
            <p:cNvPr id="23" name="Picture 22">
              <a:extLst>
                <a:ext uri="{FF2B5EF4-FFF2-40B4-BE49-F238E27FC236}">
                  <a16:creationId xmlns:a16="http://schemas.microsoft.com/office/drawing/2014/main" id="{E52D72D0-8470-4835-B074-58E9AE6DC971}"/>
                </a:ext>
              </a:extLst>
            </p:cNvPr>
            <p:cNvPicPr>
              <a:picLocks noChangeAspect="1"/>
            </p:cNvPicPr>
            <p:nvPr/>
          </p:nvPicPr>
          <p:blipFill rotWithShape="1">
            <a:blip r:embed="rId6"/>
            <a:srcRect l="54300" t="16782" r="27424" b="1950"/>
            <a:stretch/>
          </p:blipFill>
          <p:spPr>
            <a:xfrm>
              <a:off x="9383339" y="1811029"/>
              <a:ext cx="2160883" cy="1668582"/>
            </a:xfrm>
            <a:prstGeom prst="rect">
              <a:avLst/>
            </a:prstGeom>
          </p:spPr>
        </p:pic>
        <p:pic>
          <p:nvPicPr>
            <p:cNvPr id="24" name="Picture 23">
              <a:extLst>
                <a:ext uri="{FF2B5EF4-FFF2-40B4-BE49-F238E27FC236}">
                  <a16:creationId xmlns:a16="http://schemas.microsoft.com/office/drawing/2014/main" id="{604A3053-674D-4B44-AB9C-8331E9F51713}"/>
                </a:ext>
              </a:extLst>
            </p:cNvPr>
            <p:cNvPicPr>
              <a:picLocks noChangeAspect="1"/>
            </p:cNvPicPr>
            <p:nvPr/>
          </p:nvPicPr>
          <p:blipFill rotWithShape="1">
            <a:blip r:embed="rId8"/>
            <a:srcRect l="43097" t="57259" r="46580" b="29877"/>
            <a:stretch/>
          </p:blipFill>
          <p:spPr>
            <a:xfrm rot="5400000">
              <a:off x="10217723" y="3734940"/>
              <a:ext cx="723181" cy="379562"/>
            </a:xfrm>
            <a:prstGeom prst="rect">
              <a:avLst/>
            </a:prstGeom>
          </p:spPr>
        </p:pic>
        <p:pic>
          <p:nvPicPr>
            <p:cNvPr id="25" name="Picture 24">
              <a:extLst>
                <a:ext uri="{FF2B5EF4-FFF2-40B4-BE49-F238E27FC236}">
                  <a16:creationId xmlns:a16="http://schemas.microsoft.com/office/drawing/2014/main" id="{5C770607-DCD3-440D-98EE-D6C3C14DD47C}"/>
                </a:ext>
              </a:extLst>
            </p:cNvPr>
            <p:cNvPicPr>
              <a:picLocks noChangeAspect="1"/>
            </p:cNvPicPr>
            <p:nvPr/>
          </p:nvPicPr>
          <p:blipFill>
            <a:blip r:embed="rId9"/>
            <a:stretch>
              <a:fillRect/>
            </a:stretch>
          </p:blipFill>
          <p:spPr>
            <a:xfrm>
              <a:off x="10001666" y="1414621"/>
              <a:ext cx="924228" cy="406100"/>
            </a:xfrm>
            <a:prstGeom prst="rect">
              <a:avLst/>
            </a:prstGeom>
          </p:spPr>
        </p:pic>
      </p:grpSp>
      <p:pic>
        <p:nvPicPr>
          <p:cNvPr id="6" name="Picture 5">
            <a:extLst>
              <a:ext uri="{FF2B5EF4-FFF2-40B4-BE49-F238E27FC236}">
                <a16:creationId xmlns:a16="http://schemas.microsoft.com/office/drawing/2014/main" id="{C8878F83-CDC9-466B-A2E7-D7B7011635E5}"/>
              </a:ext>
            </a:extLst>
          </p:cNvPr>
          <p:cNvPicPr>
            <a:picLocks noChangeAspect="1"/>
          </p:cNvPicPr>
          <p:nvPr/>
        </p:nvPicPr>
        <p:blipFill>
          <a:blip r:embed="rId10"/>
          <a:stretch>
            <a:fillRect/>
          </a:stretch>
        </p:blipFill>
        <p:spPr>
          <a:xfrm>
            <a:off x="5656921" y="3877543"/>
            <a:ext cx="2103921" cy="2769719"/>
          </a:xfrm>
          <a:prstGeom prst="rect">
            <a:avLst/>
          </a:prstGeom>
        </p:spPr>
      </p:pic>
    </p:spTree>
    <p:extLst>
      <p:ext uri="{BB962C8B-B14F-4D97-AF65-F5344CB8AC3E}">
        <p14:creationId xmlns:p14="http://schemas.microsoft.com/office/powerpoint/2010/main" val="382707564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B1E2EC-9916-4E65-9B1C-73B7A991F958}"/>
              </a:ext>
            </a:extLst>
          </p:cNvPr>
          <p:cNvSpPr>
            <a:spLocks noGrp="1"/>
          </p:cNvSpPr>
          <p:nvPr>
            <p:ph type="title"/>
          </p:nvPr>
        </p:nvSpPr>
        <p:spPr/>
        <p:txBody>
          <a:bodyPr/>
          <a:lstStyle/>
          <a:p>
            <a:r>
              <a:rPr lang="en-US" dirty="0"/>
              <a:t>Algebraic fitting based motion synthesis</a:t>
            </a:r>
          </a:p>
        </p:txBody>
      </p:sp>
      <mc:AlternateContent xmlns:mc="http://schemas.openxmlformats.org/markup-compatibility/2006" xmlns:a14="http://schemas.microsoft.com/office/drawing/2010/main">
        <mc:Choice Requires="a14">
          <p:sp>
            <p:nvSpPr>
              <p:cNvPr id="13" name="Content Placeholder 2">
                <a:extLst>
                  <a:ext uri="{FF2B5EF4-FFF2-40B4-BE49-F238E27FC236}">
                    <a16:creationId xmlns:a16="http://schemas.microsoft.com/office/drawing/2014/main" id="{A8881A1F-DB2E-4593-9345-648D31AE23F8}"/>
                  </a:ext>
                </a:extLst>
              </p:cNvPr>
              <p:cNvSpPr>
                <a:spLocks noGrp="1"/>
              </p:cNvSpPr>
              <p:nvPr>
                <p:ph sz="half" idx="1"/>
              </p:nvPr>
            </p:nvSpPr>
            <p:spPr>
              <a:xfrm>
                <a:off x="838199" y="1825625"/>
                <a:ext cx="8389775" cy="4351338"/>
              </a:xfrm>
            </p:spPr>
            <p:txBody>
              <a:bodyPr>
                <a:normAutofit/>
              </a:bodyPr>
              <a:lstStyle/>
              <a:p>
                <a:pPr>
                  <a:lnSpc>
                    <a:spcPct val="100000"/>
                  </a:lnSpc>
                  <a:spcBef>
                    <a:spcPts val="600"/>
                  </a:spcBef>
                </a:pPr>
                <a:r>
                  <a:rPr lang="en-US" sz="2400" dirty="0"/>
                  <a:t>System of equation </a:t>
                </a:r>
                <a14:m>
                  <m:oMath xmlns:m="http://schemas.openxmlformats.org/officeDocument/2006/math">
                    <m:r>
                      <a:rPr lang="en-US" sz="2400">
                        <a:latin typeface="Cambria Math" panose="02040503050406030204" pitchFamily="18" charset="0"/>
                      </a:rPr>
                      <m:t>[</m:t>
                    </m:r>
                    <m:r>
                      <a:rPr lang="en-US" sz="2400" i="1">
                        <a:latin typeface="Cambria Math" panose="02040503050406030204" pitchFamily="18" charset="0"/>
                      </a:rPr>
                      <m:t>𝐴</m:t>
                    </m:r>
                    <m:r>
                      <a:rPr lang="en-US" sz="2400" i="1">
                        <a:latin typeface="Cambria Math" panose="02040503050406030204" pitchFamily="18" charset="0"/>
                      </a:rPr>
                      <m:t>]</m:t>
                    </m:r>
                    <m:r>
                      <a:rPr lang="en-US" sz="2400" b="1" i="1">
                        <a:latin typeface="Cambria Math" panose="02040503050406030204" pitchFamily="18" charset="0"/>
                      </a:rPr>
                      <m:t>𝒒</m:t>
                    </m:r>
                    <m:r>
                      <a:rPr lang="en-US" sz="2400" i="1">
                        <a:latin typeface="Cambria Math" panose="02040503050406030204" pitchFamily="18" charset="0"/>
                      </a:rPr>
                      <m:t>=0</m:t>
                    </m:r>
                  </m:oMath>
                </a14:m>
                <a:r>
                  <a:rPr lang="en-US" sz="2400" dirty="0"/>
                  <a:t> solved using SVD.</a:t>
                </a:r>
              </a:p>
              <a:p>
                <a:pPr>
                  <a:lnSpc>
                    <a:spcPct val="100000"/>
                  </a:lnSpc>
                  <a:spcBef>
                    <a:spcPts val="600"/>
                  </a:spcBef>
                </a:pPr>
                <a:r>
                  <a:rPr lang="en-US" sz="2400" dirty="0"/>
                  <a:t>Additional C-manifold constraint equations.</a:t>
                </a:r>
              </a:p>
              <a:p>
                <a:pPr>
                  <a:lnSpc>
                    <a:spcPct val="100000"/>
                  </a:lnSpc>
                  <a:spcBef>
                    <a:spcPts val="600"/>
                  </a:spcBef>
                </a:pPr>
                <a:endParaRPr lang="en-US" sz="2400" dirty="0"/>
              </a:p>
              <a:p>
                <a:pPr>
                  <a:lnSpc>
                    <a:spcPct val="100000"/>
                  </a:lnSpc>
                  <a:spcBef>
                    <a:spcPts val="600"/>
                  </a:spcBef>
                </a:pPr>
                <a:endParaRPr lang="en-US" sz="2400" dirty="0"/>
              </a:p>
              <a:p>
                <a:pPr>
                  <a:lnSpc>
                    <a:spcPct val="100000"/>
                  </a:lnSpc>
                  <a:spcBef>
                    <a:spcPts val="600"/>
                  </a:spcBef>
                </a:pPr>
                <a:r>
                  <a:rPr lang="en-US" sz="2400" dirty="0"/>
                  <a:t>When </a:t>
                </a:r>
                <a14:m>
                  <m:oMath xmlns:m="http://schemas.openxmlformats.org/officeDocument/2006/math">
                    <m:r>
                      <a:rPr lang="en-US" sz="2400" i="1" dirty="0" smtClean="0">
                        <a:latin typeface="Cambria Math" panose="02040503050406030204" pitchFamily="18" charset="0"/>
                      </a:rPr>
                      <m:t>𝑚</m:t>
                    </m:r>
                    <m:r>
                      <a:rPr lang="en-US" sz="2400" i="1" dirty="0" smtClean="0">
                        <a:latin typeface="Cambria Math" panose="02040503050406030204" pitchFamily="18" charset="0"/>
                      </a:rPr>
                      <m:t>+</m:t>
                    </m:r>
                    <m:r>
                      <a:rPr lang="en-US" sz="2400" i="1" dirty="0" smtClean="0">
                        <a:latin typeface="Cambria Math" panose="02040503050406030204" pitchFamily="18" charset="0"/>
                      </a:rPr>
                      <m:t>𝑛</m:t>
                    </m:r>
                    <m:r>
                      <a:rPr lang="en-US" sz="2400" i="1" dirty="0" smtClean="0">
                        <a:latin typeface="Cambria Math" panose="02040503050406030204" pitchFamily="18" charset="0"/>
                      </a:rPr>
                      <m:t>&lt;5</m:t>
                    </m:r>
                  </m:oMath>
                </a14:m>
                <a:r>
                  <a:rPr lang="en-US" sz="2400" dirty="0"/>
                  <a:t>, additional motion constraints (MOC) are required which are</a:t>
                </a:r>
              </a:p>
              <a:p>
                <a:pPr lvl="1">
                  <a:lnSpc>
                    <a:spcPct val="100000"/>
                  </a:lnSpc>
                  <a:spcBef>
                    <a:spcPts val="600"/>
                  </a:spcBef>
                </a:pPr>
                <a:r>
                  <a:rPr lang="en-US" sz="1800" dirty="0"/>
                  <a:t>Fixed pivot location using line or point constraints.</a:t>
                </a:r>
              </a:p>
              <a:p>
                <a:pPr lvl="1">
                  <a:lnSpc>
                    <a:spcPct val="100000"/>
                  </a:lnSpc>
                  <a:spcBef>
                    <a:spcPts val="600"/>
                  </a:spcBef>
                </a:pPr>
                <a:r>
                  <a:rPr lang="en-US" sz="1800" dirty="0"/>
                  <a:t>Moving pivot location using line or point constraints.</a:t>
                </a:r>
                <a:endParaRPr lang="en-US" dirty="0"/>
              </a:p>
              <a:p>
                <a:pPr>
                  <a:lnSpc>
                    <a:spcPct val="100000"/>
                  </a:lnSpc>
                  <a:spcBef>
                    <a:spcPts val="600"/>
                  </a:spcBef>
                </a:pPr>
                <a:r>
                  <a:rPr lang="en-US" sz="2400" dirty="0"/>
                  <a:t>Type and dimensional synthesis of up to six unique four-bar mechanism.</a:t>
                </a:r>
              </a:p>
            </p:txBody>
          </p:sp>
        </mc:Choice>
        <mc:Fallback xmlns="">
          <p:sp>
            <p:nvSpPr>
              <p:cNvPr id="13" name="Content Placeholder 2">
                <a:extLst>
                  <a:ext uri="{FF2B5EF4-FFF2-40B4-BE49-F238E27FC236}">
                    <a16:creationId xmlns:a16="http://schemas.microsoft.com/office/drawing/2014/main" id="{A8881A1F-DB2E-4593-9345-648D31AE23F8}"/>
                  </a:ext>
                </a:extLst>
              </p:cNvPr>
              <p:cNvSpPr>
                <a:spLocks noGrp="1" noRot="1" noChangeAspect="1" noMove="1" noResize="1" noEditPoints="1" noAdjustHandles="1" noChangeArrowheads="1" noChangeShapeType="1" noTextEdit="1"/>
              </p:cNvSpPr>
              <p:nvPr>
                <p:ph sz="half" idx="1"/>
              </p:nvPr>
            </p:nvSpPr>
            <p:spPr>
              <a:xfrm>
                <a:off x="838199" y="1825625"/>
                <a:ext cx="8389775" cy="4351338"/>
              </a:xfrm>
              <a:blipFill>
                <a:blip r:embed="rId3"/>
                <a:stretch>
                  <a:fillRect l="-944" t="-1120"/>
                </a:stretch>
              </a:blipFill>
            </p:spPr>
            <p:txBody>
              <a:bodyPr/>
              <a:lstStyle/>
              <a:p>
                <a:r>
                  <a:rPr lang="en-US">
                    <a:noFill/>
                  </a:rPr>
                  <a:t> </a:t>
                </a:r>
              </a:p>
            </p:txBody>
          </p:sp>
        </mc:Fallback>
      </mc:AlternateContent>
      <p:pic>
        <p:nvPicPr>
          <p:cNvPr id="22" name="Picture 21">
            <a:extLst>
              <a:ext uri="{FF2B5EF4-FFF2-40B4-BE49-F238E27FC236}">
                <a16:creationId xmlns:a16="http://schemas.microsoft.com/office/drawing/2014/main" id="{76D74FE5-A5E9-4207-AD41-9F44591FDFAF}"/>
              </a:ext>
            </a:extLst>
          </p:cNvPr>
          <p:cNvPicPr>
            <a:picLocks noChangeAspect="1"/>
          </p:cNvPicPr>
          <p:nvPr/>
        </p:nvPicPr>
        <p:blipFill>
          <a:blip r:embed="rId4"/>
          <a:stretch>
            <a:fillRect/>
          </a:stretch>
        </p:blipFill>
        <p:spPr>
          <a:xfrm>
            <a:off x="2753960" y="2700815"/>
            <a:ext cx="2634249" cy="789536"/>
          </a:xfrm>
          <a:prstGeom prst="rect">
            <a:avLst/>
          </a:prstGeom>
        </p:spPr>
      </p:pic>
      <p:grpSp>
        <p:nvGrpSpPr>
          <p:cNvPr id="5" name="Group 4">
            <a:extLst>
              <a:ext uri="{FF2B5EF4-FFF2-40B4-BE49-F238E27FC236}">
                <a16:creationId xmlns:a16="http://schemas.microsoft.com/office/drawing/2014/main" id="{F7A1EB40-0C75-47C9-B3F0-1E12D7CE6D05}"/>
              </a:ext>
            </a:extLst>
          </p:cNvPr>
          <p:cNvGrpSpPr/>
          <p:nvPr/>
        </p:nvGrpSpPr>
        <p:grpSpPr>
          <a:xfrm>
            <a:off x="9383339" y="1414621"/>
            <a:ext cx="2160883" cy="4878870"/>
            <a:chOff x="9383339" y="1414621"/>
            <a:chExt cx="2160883" cy="4878870"/>
          </a:xfrm>
        </p:grpSpPr>
        <p:pic>
          <p:nvPicPr>
            <p:cNvPr id="4" name="Picture 3">
              <a:extLst>
                <a:ext uri="{FF2B5EF4-FFF2-40B4-BE49-F238E27FC236}">
                  <a16:creationId xmlns:a16="http://schemas.microsoft.com/office/drawing/2014/main" id="{F7163BC3-2288-4BC9-B49C-426784994D9C}"/>
                </a:ext>
              </a:extLst>
            </p:cNvPr>
            <p:cNvPicPr>
              <a:picLocks noChangeAspect="1"/>
            </p:cNvPicPr>
            <p:nvPr/>
          </p:nvPicPr>
          <p:blipFill rotWithShape="1">
            <a:blip r:embed="rId5"/>
            <a:srcRect l="80884" t="17017" r="1192" b="1716"/>
            <a:stretch/>
          </p:blipFill>
          <p:spPr>
            <a:xfrm>
              <a:off x="9383339" y="4323134"/>
              <a:ext cx="2160883" cy="1701378"/>
            </a:xfrm>
            <a:prstGeom prst="rect">
              <a:avLst/>
            </a:prstGeom>
          </p:spPr>
        </p:pic>
        <p:pic>
          <p:nvPicPr>
            <p:cNvPr id="3" name="Picture 2">
              <a:extLst>
                <a:ext uri="{FF2B5EF4-FFF2-40B4-BE49-F238E27FC236}">
                  <a16:creationId xmlns:a16="http://schemas.microsoft.com/office/drawing/2014/main" id="{5B9FBE0E-07D5-4EE2-8FCD-21F745F4517B}"/>
                </a:ext>
              </a:extLst>
            </p:cNvPr>
            <p:cNvPicPr>
              <a:picLocks noChangeAspect="1"/>
            </p:cNvPicPr>
            <p:nvPr/>
          </p:nvPicPr>
          <p:blipFill>
            <a:blip r:embed="rId6"/>
            <a:stretch>
              <a:fillRect/>
            </a:stretch>
          </p:blipFill>
          <p:spPr>
            <a:xfrm>
              <a:off x="9769768" y="5986791"/>
              <a:ext cx="1619090" cy="306700"/>
            </a:xfrm>
            <a:prstGeom prst="rect">
              <a:avLst/>
            </a:prstGeom>
          </p:spPr>
        </p:pic>
        <p:pic>
          <p:nvPicPr>
            <p:cNvPr id="8" name="Picture 7">
              <a:extLst>
                <a:ext uri="{FF2B5EF4-FFF2-40B4-BE49-F238E27FC236}">
                  <a16:creationId xmlns:a16="http://schemas.microsoft.com/office/drawing/2014/main" id="{1A55F325-C216-4B07-AF7D-D8DFBF0692C2}"/>
                </a:ext>
              </a:extLst>
            </p:cNvPr>
            <p:cNvPicPr>
              <a:picLocks noChangeAspect="1"/>
            </p:cNvPicPr>
            <p:nvPr/>
          </p:nvPicPr>
          <p:blipFill rotWithShape="1">
            <a:blip r:embed="rId5"/>
            <a:srcRect l="54300" t="16782" r="27424" b="1950"/>
            <a:stretch/>
          </p:blipFill>
          <p:spPr>
            <a:xfrm>
              <a:off x="9383339" y="1811029"/>
              <a:ext cx="2160883" cy="1668582"/>
            </a:xfrm>
            <a:prstGeom prst="rect">
              <a:avLst/>
            </a:prstGeom>
          </p:spPr>
        </p:pic>
        <p:pic>
          <p:nvPicPr>
            <p:cNvPr id="9" name="Picture 8">
              <a:extLst>
                <a:ext uri="{FF2B5EF4-FFF2-40B4-BE49-F238E27FC236}">
                  <a16:creationId xmlns:a16="http://schemas.microsoft.com/office/drawing/2014/main" id="{B9D2B725-7579-4F49-8179-ED74FF7C8CF0}"/>
                </a:ext>
              </a:extLst>
            </p:cNvPr>
            <p:cNvPicPr>
              <a:picLocks noChangeAspect="1"/>
            </p:cNvPicPr>
            <p:nvPr/>
          </p:nvPicPr>
          <p:blipFill rotWithShape="1">
            <a:blip r:embed="rId7"/>
            <a:srcRect l="43097" t="57259" r="46580" b="29877"/>
            <a:stretch/>
          </p:blipFill>
          <p:spPr>
            <a:xfrm rot="5400000">
              <a:off x="10217723" y="3734940"/>
              <a:ext cx="723181" cy="379562"/>
            </a:xfrm>
            <a:prstGeom prst="rect">
              <a:avLst/>
            </a:prstGeom>
          </p:spPr>
        </p:pic>
        <p:pic>
          <p:nvPicPr>
            <p:cNvPr id="12" name="Picture 11">
              <a:extLst>
                <a:ext uri="{FF2B5EF4-FFF2-40B4-BE49-F238E27FC236}">
                  <a16:creationId xmlns:a16="http://schemas.microsoft.com/office/drawing/2014/main" id="{1A3CD042-8248-4E34-BEE5-3F525C7FBC2E}"/>
                </a:ext>
              </a:extLst>
            </p:cNvPr>
            <p:cNvPicPr>
              <a:picLocks noChangeAspect="1"/>
            </p:cNvPicPr>
            <p:nvPr/>
          </p:nvPicPr>
          <p:blipFill>
            <a:blip r:embed="rId8"/>
            <a:stretch>
              <a:fillRect/>
            </a:stretch>
          </p:blipFill>
          <p:spPr>
            <a:xfrm>
              <a:off x="10001666" y="1414621"/>
              <a:ext cx="924228" cy="406100"/>
            </a:xfrm>
            <a:prstGeom prst="rect">
              <a:avLst/>
            </a:prstGeom>
          </p:spPr>
        </p:pic>
      </p:grpSp>
    </p:spTree>
    <p:extLst>
      <p:ext uri="{BB962C8B-B14F-4D97-AF65-F5344CB8AC3E}">
        <p14:creationId xmlns:p14="http://schemas.microsoft.com/office/powerpoint/2010/main" val="390064877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485444-DC90-4F64-BFB8-37F5325793C7}"/>
              </a:ext>
            </a:extLst>
          </p:cNvPr>
          <p:cNvSpPr>
            <a:spLocks noGrp="1"/>
          </p:cNvSpPr>
          <p:nvPr>
            <p:ph type="title"/>
          </p:nvPr>
        </p:nvSpPr>
        <p:spPr/>
        <p:txBody>
          <a:bodyPr/>
          <a:lstStyle/>
          <a:p>
            <a:r>
              <a:rPr lang="en-US" dirty="0"/>
              <a:t>Unified </a:t>
            </a:r>
            <a:r>
              <a:rPr lang="en-US" i="1" dirty="0"/>
              <a:t>m</a:t>
            </a:r>
            <a:r>
              <a:rPr lang="en-US" dirty="0"/>
              <a:t>-pose </a:t>
            </a:r>
            <a:r>
              <a:rPr lang="en-US" i="1" dirty="0"/>
              <a:t>n</a:t>
            </a:r>
            <a:r>
              <a:rPr lang="en-US" dirty="0"/>
              <a:t>-path synthesis algorithm</a:t>
            </a:r>
          </a:p>
        </p:txBody>
      </p:sp>
      <p:pic>
        <p:nvPicPr>
          <p:cNvPr id="4" name="Picture 3">
            <a:extLst>
              <a:ext uri="{FF2B5EF4-FFF2-40B4-BE49-F238E27FC236}">
                <a16:creationId xmlns:a16="http://schemas.microsoft.com/office/drawing/2014/main" id="{972A0726-260C-4583-8EAB-1E14D9C8C18B}"/>
              </a:ext>
            </a:extLst>
          </p:cNvPr>
          <p:cNvPicPr>
            <a:picLocks noChangeAspect="1"/>
          </p:cNvPicPr>
          <p:nvPr/>
        </p:nvPicPr>
        <p:blipFill>
          <a:blip r:embed="rId3"/>
          <a:stretch>
            <a:fillRect/>
          </a:stretch>
        </p:blipFill>
        <p:spPr>
          <a:xfrm>
            <a:off x="838200" y="1817544"/>
            <a:ext cx="5089971" cy="3968149"/>
          </a:xfrm>
          <a:prstGeom prst="rect">
            <a:avLst/>
          </a:prstGeom>
        </p:spPr>
      </p:pic>
      <p:pic>
        <p:nvPicPr>
          <p:cNvPr id="5" name="Picture 4">
            <a:extLst>
              <a:ext uri="{FF2B5EF4-FFF2-40B4-BE49-F238E27FC236}">
                <a16:creationId xmlns:a16="http://schemas.microsoft.com/office/drawing/2014/main" id="{85217B14-AF28-4900-AA19-A60698B4CBFC}"/>
              </a:ext>
            </a:extLst>
          </p:cNvPr>
          <p:cNvPicPr>
            <a:picLocks noChangeAspect="1"/>
          </p:cNvPicPr>
          <p:nvPr/>
        </p:nvPicPr>
        <p:blipFill>
          <a:blip r:embed="rId4"/>
          <a:stretch>
            <a:fillRect/>
          </a:stretch>
        </p:blipFill>
        <p:spPr>
          <a:xfrm>
            <a:off x="5838312" y="1774044"/>
            <a:ext cx="6185775" cy="2795215"/>
          </a:xfrm>
          <a:prstGeom prst="rect">
            <a:avLst/>
          </a:prstGeom>
        </p:spPr>
      </p:pic>
      <p:sp>
        <p:nvSpPr>
          <p:cNvPr id="6" name="TextBox 5">
            <a:extLst>
              <a:ext uri="{FF2B5EF4-FFF2-40B4-BE49-F238E27FC236}">
                <a16:creationId xmlns:a16="http://schemas.microsoft.com/office/drawing/2014/main" id="{74F94A6C-9E0E-4058-A497-8AC8FA574ABD}"/>
              </a:ext>
            </a:extLst>
          </p:cNvPr>
          <p:cNvSpPr txBox="1"/>
          <p:nvPr/>
        </p:nvSpPr>
        <p:spPr>
          <a:xfrm>
            <a:off x="8147469" y="4569259"/>
            <a:ext cx="2332541" cy="1077218"/>
          </a:xfrm>
          <a:prstGeom prst="rect">
            <a:avLst/>
          </a:prstGeom>
          <a:noFill/>
        </p:spPr>
        <p:txBody>
          <a:bodyPr wrap="square" rtlCol="0">
            <a:spAutoFit/>
          </a:bodyPr>
          <a:lstStyle/>
          <a:p>
            <a:pPr algn="ctr"/>
            <a:r>
              <a:rPr lang="en-US" sz="1600" dirty="0"/>
              <a:t>MIC- Mixed constraint</a:t>
            </a:r>
          </a:p>
          <a:p>
            <a:pPr algn="ctr"/>
            <a:r>
              <a:rPr lang="en-US" sz="1600" dirty="0"/>
              <a:t>MOC- Motion constraint</a:t>
            </a:r>
          </a:p>
          <a:p>
            <a:pPr algn="ctr"/>
            <a:r>
              <a:rPr lang="en-US" sz="1600" dirty="0"/>
              <a:t>FD- Fully defined</a:t>
            </a:r>
          </a:p>
          <a:p>
            <a:pPr algn="ctr"/>
            <a:r>
              <a:rPr lang="en-US" sz="1600" dirty="0"/>
              <a:t>X- Trivial/ under defined</a:t>
            </a:r>
          </a:p>
        </p:txBody>
      </p:sp>
    </p:spTree>
    <p:extLst>
      <p:ext uri="{BB962C8B-B14F-4D97-AF65-F5344CB8AC3E}">
        <p14:creationId xmlns:p14="http://schemas.microsoft.com/office/powerpoint/2010/main" val="141751892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0F3427-74DC-4F30-BB1C-096775E13A62}"/>
              </a:ext>
            </a:extLst>
          </p:cNvPr>
          <p:cNvSpPr>
            <a:spLocks noGrp="1"/>
          </p:cNvSpPr>
          <p:nvPr>
            <p:ph type="title"/>
          </p:nvPr>
        </p:nvSpPr>
        <p:spPr/>
        <p:txBody>
          <a:bodyPr/>
          <a:lstStyle/>
          <a:p>
            <a:r>
              <a:rPr lang="en-US" dirty="0"/>
              <a:t>Example 1: Reverse Engineering a Mechanism</a:t>
            </a:r>
          </a:p>
        </p:txBody>
      </p:sp>
      <p:pic>
        <p:nvPicPr>
          <p:cNvPr id="4" name="Content Placeholder 3">
            <a:extLst>
              <a:ext uri="{FF2B5EF4-FFF2-40B4-BE49-F238E27FC236}">
                <a16:creationId xmlns:a16="http://schemas.microsoft.com/office/drawing/2014/main" id="{900C4135-A28F-4EED-B3CC-7B6408034C98}"/>
              </a:ext>
            </a:extLst>
          </p:cNvPr>
          <p:cNvPicPr>
            <a:picLocks noGrp="1" noChangeAspect="1"/>
          </p:cNvPicPr>
          <p:nvPr>
            <p:ph idx="1"/>
          </p:nvPr>
        </p:nvPicPr>
        <p:blipFill>
          <a:blip r:embed="rId3"/>
          <a:stretch>
            <a:fillRect/>
          </a:stretch>
        </p:blipFill>
        <p:spPr>
          <a:xfrm>
            <a:off x="682606" y="1965085"/>
            <a:ext cx="4944259" cy="3742907"/>
          </a:xfrm>
          <a:prstGeom prst="rect">
            <a:avLst/>
          </a:prstGeom>
        </p:spPr>
      </p:pic>
      <p:pic>
        <p:nvPicPr>
          <p:cNvPr id="5" name="Picture 4">
            <a:extLst>
              <a:ext uri="{FF2B5EF4-FFF2-40B4-BE49-F238E27FC236}">
                <a16:creationId xmlns:a16="http://schemas.microsoft.com/office/drawing/2014/main" id="{1EF94D58-5659-4829-ABBD-5F52D565F653}"/>
              </a:ext>
            </a:extLst>
          </p:cNvPr>
          <p:cNvPicPr>
            <a:picLocks noChangeAspect="1"/>
          </p:cNvPicPr>
          <p:nvPr/>
        </p:nvPicPr>
        <p:blipFill>
          <a:blip r:embed="rId4"/>
          <a:stretch>
            <a:fillRect/>
          </a:stretch>
        </p:blipFill>
        <p:spPr>
          <a:xfrm>
            <a:off x="6465621" y="1917387"/>
            <a:ext cx="5043773" cy="3838305"/>
          </a:xfrm>
          <a:prstGeom prst="rect">
            <a:avLst/>
          </a:prstGeom>
        </p:spPr>
      </p:pic>
      <p:sp>
        <p:nvSpPr>
          <p:cNvPr id="6" name="TextBox 5">
            <a:extLst>
              <a:ext uri="{FF2B5EF4-FFF2-40B4-BE49-F238E27FC236}">
                <a16:creationId xmlns:a16="http://schemas.microsoft.com/office/drawing/2014/main" id="{7668A1EC-62A2-4D62-88B2-DA6288C5EF10}"/>
              </a:ext>
            </a:extLst>
          </p:cNvPr>
          <p:cNvSpPr txBox="1"/>
          <p:nvPr/>
        </p:nvSpPr>
        <p:spPr>
          <a:xfrm>
            <a:off x="7797039" y="5707992"/>
            <a:ext cx="3000546" cy="369332"/>
          </a:xfrm>
          <a:prstGeom prst="rect">
            <a:avLst/>
          </a:prstGeom>
          <a:noFill/>
        </p:spPr>
        <p:txBody>
          <a:bodyPr wrap="square" rtlCol="0">
            <a:spAutoFit/>
          </a:bodyPr>
          <a:lstStyle/>
          <a:p>
            <a:pPr algn="ctr"/>
            <a:r>
              <a:rPr lang="en-US" dirty="0"/>
              <a:t>Five pose, seven path-points</a:t>
            </a:r>
          </a:p>
        </p:txBody>
      </p:sp>
    </p:spTree>
    <p:extLst>
      <p:ext uri="{BB962C8B-B14F-4D97-AF65-F5344CB8AC3E}">
        <p14:creationId xmlns:p14="http://schemas.microsoft.com/office/powerpoint/2010/main" val="26689182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14D6D7-E04F-4E0F-9E40-83F2526A4B27}"/>
              </a:ext>
            </a:extLst>
          </p:cNvPr>
          <p:cNvSpPr>
            <a:spLocks noGrp="1"/>
          </p:cNvSpPr>
          <p:nvPr>
            <p:ph type="title"/>
          </p:nvPr>
        </p:nvSpPr>
        <p:spPr/>
        <p:txBody>
          <a:bodyPr/>
          <a:lstStyle/>
          <a:p>
            <a:r>
              <a:rPr lang="en-US" dirty="0"/>
              <a:t>Mechanism Design</a:t>
            </a:r>
          </a:p>
        </p:txBody>
      </p:sp>
      <p:sp>
        <p:nvSpPr>
          <p:cNvPr id="3" name="Content Placeholder 2">
            <a:extLst>
              <a:ext uri="{FF2B5EF4-FFF2-40B4-BE49-F238E27FC236}">
                <a16:creationId xmlns:a16="http://schemas.microsoft.com/office/drawing/2014/main" id="{CF1C5687-F7E7-4CDC-89D5-A71ACBC82B4C}"/>
              </a:ext>
            </a:extLst>
          </p:cNvPr>
          <p:cNvSpPr>
            <a:spLocks noGrp="1"/>
          </p:cNvSpPr>
          <p:nvPr>
            <p:ph idx="1"/>
          </p:nvPr>
        </p:nvSpPr>
        <p:spPr>
          <a:xfrm>
            <a:off x="838200" y="1825625"/>
            <a:ext cx="5464042" cy="4351338"/>
          </a:xfrm>
        </p:spPr>
        <p:txBody>
          <a:bodyPr/>
          <a:lstStyle/>
          <a:p>
            <a:r>
              <a:rPr lang="en-US" dirty="0"/>
              <a:t>Mechanism design involves finding a mechanism which carries out a user specified task. </a:t>
            </a:r>
          </a:p>
          <a:p>
            <a:r>
              <a:rPr lang="en-US" dirty="0"/>
              <a:t>The process involves selection of joint types and link dimensions.</a:t>
            </a:r>
          </a:p>
          <a:p>
            <a:r>
              <a:rPr lang="en-US" dirty="0"/>
              <a:t>Example – Eight-bar Theo-Jansen linkage enables robotic walking. </a:t>
            </a:r>
          </a:p>
        </p:txBody>
      </p:sp>
      <p:pic>
        <p:nvPicPr>
          <p:cNvPr id="2054" name="Picture 6" descr="See the source image">
            <a:extLst>
              <a:ext uri="{FF2B5EF4-FFF2-40B4-BE49-F238E27FC236}">
                <a16:creationId xmlns:a16="http://schemas.microsoft.com/office/drawing/2014/main" id="{BB8959D1-7A03-4CA5-87BE-6F1A70EFF51F}"/>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7725858" y="3585961"/>
            <a:ext cx="3048000" cy="304800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crop output image]">
            <a:extLst>
              <a:ext uri="{FF2B5EF4-FFF2-40B4-BE49-F238E27FC236}">
                <a16:creationId xmlns:a16="http://schemas.microsoft.com/office/drawing/2014/main" id="{5AD6AFA9-113E-46C8-9ABE-CF6C1B2A36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17093" y="329546"/>
            <a:ext cx="4877627" cy="30994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396102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E1BD2C-1FAD-4441-A9ED-A41F5C92B23C}"/>
              </a:ext>
            </a:extLst>
          </p:cNvPr>
          <p:cNvSpPr>
            <a:spLocks noGrp="1"/>
          </p:cNvSpPr>
          <p:nvPr>
            <p:ph type="title"/>
          </p:nvPr>
        </p:nvSpPr>
        <p:spPr/>
        <p:txBody>
          <a:bodyPr>
            <a:normAutofit fontScale="90000"/>
          </a:bodyPr>
          <a:lstStyle/>
          <a:p>
            <a:r>
              <a:rPr lang="en-US" dirty="0"/>
              <a:t>Example 2: Mixed synthesis with fully-constrained</a:t>
            </a:r>
            <a:br>
              <a:rPr lang="en-US" dirty="0"/>
            </a:br>
            <a:r>
              <a:rPr lang="en-US" dirty="0"/>
              <a:t>MSP computation</a:t>
            </a:r>
          </a:p>
        </p:txBody>
      </p:sp>
      <p:pic>
        <p:nvPicPr>
          <p:cNvPr id="4" name="Content Placeholder 3">
            <a:extLst>
              <a:ext uri="{FF2B5EF4-FFF2-40B4-BE49-F238E27FC236}">
                <a16:creationId xmlns:a16="http://schemas.microsoft.com/office/drawing/2014/main" id="{F1419CEF-5564-4C3C-B327-9EB65A96A5DD}"/>
              </a:ext>
            </a:extLst>
          </p:cNvPr>
          <p:cNvPicPr>
            <a:picLocks noGrp="1" noChangeAspect="1"/>
          </p:cNvPicPr>
          <p:nvPr>
            <p:ph idx="1"/>
          </p:nvPr>
        </p:nvPicPr>
        <p:blipFill>
          <a:blip r:embed="rId3"/>
          <a:stretch>
            <a:fillRect/>
          </a:stretch>
        </p:blipFill>
        <p:spPr>
          <a:xfrm>
            <a:off x="1319748" y="1995364"/>
            <a:ext cx="4776252" cy="3814088"/>
          </a:xfrm>
          <a:prstGeom prst="rect">
            <a:avLst/>
          </a:prstGeom>
        </p:spPr>
      </p:pic>
      <p:pic>
        <p:nvPicPr>
          <p:cNvPr id="5" name="Picture 4">
            <a:extLst>
              <a:ext uri="{FF2B5EF4-FFF2-40B4-BE49-F238E27FC236}">
                <a16:creationId xmlns:a16="http://schemas.microsoft.com/office/drawing/2014/main" id="{BDD7FCB7-2930-4A9D-959A-225B2C927B28}"/>
              </a:ext>
            </a:extLst>
          </p:cNvPr>
          <p:cNvPicPr>
            <a:picLocks noChangeAspect="1"/>
          </p:cNvPicPr>
          <p:nvPr/>
        </p:nvPicPr>
        <p:blipFill>
          <a:blip r:embed="rId4"/>
          <a:stretch>
            <a:fillRect/>
          </a:stretch>
        </p:blipFill>
        <p:spPr>
          <a:xfrm>
            <a:off x="6321149" y="2123077"/>
            <a:ext cx="5431777" cy="3352373"/>
          </a:xfrm>
          <a:prstGeom prst="rect">
            <a:avLst/>
          </a:prstGeom>
        </p:spPr>
      </p:pic>
      <p:sp>
        <p:nvSpPr>
          <p:cNvPr id="7" name="TextBox 6">
            <a:extLst>
              <a:ext uri="{FF2B5EF4-FFF2-40B4-BE49-F238E27FC236}">
                <a16:creationId xmlns:a16="http://schemas.microsoft.com/office/drawing/2014/main" id="{499D8D0A-FEDA-4291-A265-FADE5C46FBDA}"/>
              </a:ext>
            </a:extLst>
          </p:cNvPr>
          <p:cNvSpPr txBox="1"/>
          <p:nvPr/>
        </p:nvSpPr>
        <p:spPr>
          <a:xfrm>
            <a:off x="2414672" y="5744796"/>
            <a:ext cx="3000546" cy="646331"/>
          </a:xfrm>
          <a:prstGeom prst="rect">
            <a:avLst/>
          </a:prstGeom>
          <a:noFill/>
        </p:spPr>
        <p:txBody>
          <a:bodyPr wrap="square" rtlCol="0">
            <a:spAutoFit/>
          </a:bodyPr>
          <a:lstStyle/>
          <a:p>
            <a:pPr algn="ctr"/>
            <a:r>
              <a:rPr lang="en-US" dirty="0"/>
              <a:t>Three pose, five path-points mixed synthesis</a:t>
            </a:r>
          </a:p>
        </p:txBody>
      </p:sp>
      <p:sp>
        <p:nvSpPr>
          <p:cNvPr id="8" name="TextBox 7">
            <a:extLst>
              <a:ext uri="{FF2B5EF4-FFF2-40B4-BE49-F238E27FC236}">
                <a16:creationId xmlns:a16="http://schemas.microsoft.com/office/drawing/2014/main" id="{8F964242-9CCA-499E-8E39-97ADD33EEFF2}"/>
              </a:ext>
            </a:extLst>
          </p:cNvPr>
          <p:cNvSpPr txBox="1"/>
          <p:nvPr/>
        </p:nvSpPr>
        <p:spPr>
          <a:xfrm>
            <a:off x="7797039" y="5707992"/>
            <a:ext cx="3000546" cy="369332"/>
          </a:xfrm>
          <a:prstGeom prst="rect">
            <a:avLst/>
          </a:prstGeom>
          <a:noFill/>
        </p:spPr>
        <p:txBody>
          <a:bodyPr wrap="square" rtlCol="0">
            <a:spAutoFit/>
          </a:bodyPr>
          <a:lstStyle/>
          <a:p>
            <a:pPr algn="ctr"/>
            <a:r>
              <a:rPr lang="en-US" dirty="0"/>
              <a:t>Eight pose motion synthesis</a:t>
            </a:r>
          </a:p>
        </p:txBody>
      </p:sp>
    </p:spTree>
    <p:extLst>
      <p:ext uri="{BB962C8B-B14F-4D97-AF65-F5344CB8AC3E}">
        <p14:creationId xmlns:p14="http://schemas.microsoft.com/office/powerpoint/2010/main" val="140139908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EF068C-53EB-4C01-98EF-466F4A06F38B}"/>
              </a:ext>
            </a:extLst>
          </p:cNvPr>
          <p:cNvSpPr>
            <a:spLocks noGrp="1"/>
          </p:cNvSpPr>
          <p:nvPr>
            <p:ph type="title"/>
          </p:nvPr>
        </p:nvSpPr>
        <p:spPr/>
        <p:txBody>
          <a:bodyPr/>
          <a:lstStyle/>
          <a:p>
            <a:r>
              <a:rPr lang="en-US" dirty="0"/>
              <a:t>Example 3:Under-constrained mixed synthesis</a:t>
            </a:r>
          </a:p>
        </p:txBody>
      </p:sp>
      <p:pic>
        <p:nvPicPr>
          <p:cNvPr id="4" name="Picture 3">
            <a:extLst>
              <a:ext uri="{FF2B5EF4-FFF2-40B4-BE49-F238E27FC236}">
                <a16:creationId xmlns:a16="http://schemas.microsoft.com/office/drawing/2014/main" id="{AD02D074-BFAA-475A-84F9-EDDCA36A84BE}"/>
              </a:ext>
            </a:extLst>
          </p:cNvPr>
          <p:cNvPicPr>
            <a:picLocks noChangeAspect="1"/>
          </p:cNvPicPr>
          <p:nvPr/>
        </p:nvPicPr>
        <p:blipFill>
          <a:blip r:embed="rId2"/>
          <a:stretch>
            <a:fillRect/>
          </a:stretch>
        </p:blipFill>
        <p:spPr>
          <a:xfrm>
            <a:off x="809514" y="1822093"/>
            <a:ext cx="4802824" cy="4145225"/>
          </a:xfrm>
          <a:prstGeom prst="rect">
            <a:avLst/>
          </a:prstGeom>
        </p:spPr>
      </p:pic>
      <p:pic>
        <p:nvPicPr>
          <p:cNvPr id="5" name="Picture 4">
            <a:extLst>
              <a:ext uri="{FF2B5EF4-FFF2-40B4-BE49-F238E27FC236}">
                <a16:creationId xmlns:a16="http://schemas.microsoft.com/office/drawing/2014/main" id="{ACD61995-E15F-45EA-8DC9-A912A746E691}"/>
              </a:ext>
            </a:extLst>
          </p:cNvPr>
          <p:cNvPicPr>
            <a:picLocks noChangeAspect="1"/>
          </p:cNvPicPr>
          <p:nvPr/>
        </p:nvPicPr>
        <p:blipFill>
          <a:blip r:embed="rId3"/>
          <a:stretch>
            <a:fillRect/>
          </a:stretch>
        </p:blipFill>
        <p:spPr>
          <a:xfrm>
            <a:off x="5713450" y="1750912"/>
            <a:ext cx="5560503" cy="4268943"/>
          </a:xfrm>
          <a:prstGeom prst="rect">
            <a:avLst/>
          </a:prstGeom>
        </p:spPr>
      </p:pic>
      <p:sp>
        <p:nvSpPr>
          <p:cNvPr id="6" name="TextBox 5">
            <a:extLst>
              <a:ext uri="{FF2B5EF4-FFF2-40B4-BE49-F238E27FC236}">
                <a16:creationId xmlns:a16="http://schemas.microsoft.com/office/drawing/2014/main" id="{174DE7FC-E2C5-46F3-B404-8B3D8978243C}"/>
              </a:ext>
            </a:extLst>
          </p:cNvPr>
          <p:cNvSpPr txBox="1"/>
          <p:nvPr/>
        </p:nvSpPr>
        <p:spPr>
          <a:xfrm>
            <a:off x="1744113" y="5846544"/>
            <a:ext cx="3000546" cy="923330"/>
          </a:xfrm>
          <a:prstGeom prst="rect">
            <a:avLst/>
          </a:prstGeom>
          <a:noFill/>
        </p:spPr>
        <p:txBody>
          <a:bodyPr wrap="square" rtlCol="0">
            <a:spAutoFit/>
          </a:bodyPr>
          <a:lstStyle/>
          <a:p>
            <a:pPr algn="ctr"/>
            <a:r>
              <a:rPr lang="en-US" dirty="0"/>
              <a:t>Two pose, four path-points mixed synthesis using additional mixed constraint</a:t>
            </a:r>
          </a:p>
        </p:txBody>
      </p:sp>
      <p:sp>
        <p:nvSpPr>
          <p:cNvPr id="7" name="TextBox 6">
            <a:extLst>
              <a:ext uri="{FF2B5EF4-FFF2-40B4-BE49-F238E27FC236}">
                <a16:creationId xmlns:a16="http://schemas.microsoft.com/office/drawing/2014/main" id="{B43E05C9-A7B0-414B-8A23-1304B02009EF}"/>
              </a:ext>
            </a:extLst>
          </p:cNvPr>
          <p:cNvSpPr txBox="1"/>
          <p:nvPr/>
        </p:nvSpPr>
        <p:spPr>
          <a:xfrm>
            <a:off x="7275959" y="5933458"/>
            <a:ext cx="3000546" cy="923330"/>
          </a:xfrm>
          <a:prstGeom prst="rect">
            <a:avLst/>
          </a:prstGeom>
          <a:noFill/>
        </p:spPr>
        <p:txBody>
          <a:bodyPr wrap="square" rtlCol="0">
            <a:spAutoFit/>
          </a:bodyPr>
          <a:lstStyle/>
          <a:p>
            <a:pPr algn="ctr"/>
            <a:r>
              <a:rPr lang="en-US" dirty="0"/>
              <a:t>Three pose, one path-points mixed synthesis using additional motion constraint</a:t>
            </a:r>
          </a:p>
        </p:txBody>
      </p:sp>
    </p:spTree>
    <p:extLst>
      <p:ext uri="{BB962C8B-B14F-4D97-AF65-F5344CB8AC3E}">
        <p14:creationId xmlns:p14="http://schemas.microsoft.com/office/powerpoint/2010/main" val="427093676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BC9514D-AC47-43A0-B9E3-9A04DC0CCCE7}"/>
              </a:ext>
            </a:extLst>
          </p:cNvPr>
          <p:cNvSpPr>
            <a:spLocks noGrp="1"/>
          </p:cNvSpPr>
          <p:nvPr>
            <p:ph type="title"/>
          </p:nvPr>
        </p:nvSpPr>
        <p:spPr/>
        <p:txBody>
          <a:bodyPr/>
          <a:lstStyle/>
          <a:p>
            <a:pPr algn="ctr"/>
            <a:r>
              <a:rPr lang="en-US" dirty="0"/>
              <a:t>Planar Path Synthesis</a:t>
            </a:r>
            <a:br>
              <a:rPr lang="en-US" dirty="0"/>
            </a:br>
            <a:endParaRPr lang="en-US" dirty="0"/>
          </a:p>
        </p:txBody>
      </p:sp>
      <p:sp>
        <p:nvSpPr>
          <p:cNvPr id="7" name="Text Placeholder 6">
            <a:extLst>
              <a:ext uri="{FF2B5EF4-FFF2-40B4-BE49-F238E27FC236}">
                <a16:creationId xmlns:a16="http://schemas.microsoft.com/office/drawing/2014/main" id="{38377D31-78D8-46BF-8EB2-7BB2270550BD}"/>
              </a:ext>
            </a:extLst>
          </p:cNvPr>
          <p:cNvSpPr>
            <a:spLocks noGrp="1"/>
          </p:cNvSpPr>
          <p:nvPr>
            <p:ph type="body" idx="1"/>
          </p:nvPr>
        </p:nvSpPr>
        <p:spPr/>
        <p:txBody>
          <a:bodyPr>
            <a:normAutofit/>
          </a:bodyPr>
          <a:lstStyle/>
          <a:p>
            <a:pPr algn="ctr"/>
            <a:r>
              <a:rPr lang="en-US" sz="3200" dirty="0">
                <a:solidFill>
                  <a:schemeClr val="tx1"/>
                </a:solidFill>
              </a:rPr>
              <a:t>An Optimal Parametrization Scheme for Path Generation Using Fourier Descriptors for Four-Bar Mechanism Synthesis</a:t>
            </a:r>
          </a:p>
        </p:txBody>
      </p:sp>
    </p:spTree>
    <p:extLst>
      <p:ext uri="{BB962C8B-B14F-4D97-AF65-F5344CB8AC3E}">
        <p14:creationId xmlns:p14="http://schemas.microsoft.com/office/powerpoint/2010/main" val="288569474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CAB8372-EB84-4234-B2CF-37C0BFB39360}"/>
              </a:ext>
            </a:extLst>
          </p:cNvPr>
          <p:cNvSpPr>
            <a:spLocks noGrp="1"/>
          </p:cNvSpPr>
          <p:nvPr>
            <p:ph type="title"/>
          </p:nvPr>
        </p:nvSpPr>
        <p:spPr/>
        <p:txBody>
          <a:bodyPr/>
          <a:lstStyle/>
          <a:p>
            <a:r>
              <a:rPr lang="en-US" dirty="0"/>
              <a:t>Path Synthesis Problem</a:t>
            </a:r>
          </a:p>
        </p:txBody>
      </p:sp>
      <p:sp>
        <p:nvSpPr>
          <p:cNvPr id="5" name="Content Placeholder 4">
            <a:extLst>
              <a:ext uri="{FF2B5EF4-FFF2-40B4-BE49-F238E27FC236}">
                <a16:creationId xmlns:a16="http://schemas.microsoft.com/office/drawing/2014/main" id="{DED14EBB-0CB2-4ED0-9CAE-DDEF023C8F0D}"/>
              </a:ext>
            </a:extLst>
          </p:cNvPr>
          <p:cNvSpPr>
            <a:spLocks noGrp="1"/>
          </p:cNvSpPr>
          <p:nvPr>
            <p:ph idx="1"/>
          </p:nvPr>
        </p:nvSpPr>
        <p:spPr/>
        <p:txBody>
          <a:bodyPr/>
          <a:lstStyle/>
          <a:p>
            <a:r>
              <a:rPr lang="en-US" dirty="0"/>
              <a:t>Existing algorithm for path synthesis is efficient but works in limited conditions.</a:t>
            </a:r>
          </a:p>
          <a:p>
            <a:r>
              <a:rPr lang="en-US" dirty="0"/>
              <a:t>The proposed improvements enhances the quality of results found by the path synthesis algorithm.</a:t>
            </a:r>
          </a:p>
        </p:txBody>
      </p:sp>
      <p:pic>
        <p:nvPicPr>
          <p:cNvPr id="6" name="Picture 5">
            <a:extLst>
              <a:ext uri="{FF2B5EF4-FFF2-40B4-BE49-F238E27FC236}">
                <a16:creationId xmlns:a16="http://schemas.microsoft.com/office/drawing/2014/main" id="{DCB6FCE3-11FF-488C-96F2-B5C68C481D77}"/>
              </a:ext>
            </a:extLst>
          </p:cNvPr>
          <p:cNvPicPr>
            <a:picLocks noChangeAspect="1"/>
          </p:cNvPicPr>
          <p:nvPr/>
        </p:nvPicPr>
        <p:blipFill rotWithShape="1">
          <a:blip r:embed="rId2"/>
          <a:srcRect l="27264" t="41709" r="46558"/>
          <a:stretch/>
        </p:blipFill>
        <p:spPr>
          <a:xfrm>
            <a:off x="1943784" y="4060925"/>
            <a:ext cx="4718174" cy="2552582"/>
          </a:xfrm>
          <a:prstGeom prst="rect">
            <a:avLst/>
          </a:prstGeom>
        </p:spPr>
      </p:pic>
      <p:pic>
        <p:nvPicPr>
          <p:cNvPr id="8" name="Picture 7">
            <a:extLst>
              <a:ext uri="{FF2B5EF4-FFF2-40B4-BE49-F238E27FC236}">
                <a16:creationId xmlns:a16="http://schemas.microsoft.com/office/drawing/2014/main" id="{30587F53-A641-4182-8E87-64C8AB80A394}"/>
              </a:ext>
            </a:extLst>
          </p:cNvPr>
          <p:cNvPicPr>
            <a:picLocks noChangeAspect="1"/>
          </p:cNvPicPr>
          <p:nvPr/>
        </p:nvPicPr>
        <p:blipFill rotWithShape="1">
          <a:blip r:embed="rId3"/>
          <a:srcRect t="9071"/>
          <a:stretch/>
        </p:blipFill>
        <p:spPr>
          <a:xfrm>
            <a:off x="6919340" y="3772399"/>
            <a:ext cx="2999558" cy="2841108"/>
          </a:xfrm>
          <a:prstGeom prst="rect">
            <a:avLst/>
          </a:prstGeom>
        </p:spPr>
      </p:pic>
    </p:spTree>
    <p:extLst>
      <p:ext uri="{BB962C8B-B14F-4D97-AF65-F5344CB8AC3E}">
        <p14:creationId xmlns:p14="http://schemas.microsoft.com/office/powerpoint/2010/main" val="218925697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F8FB00-3CF5-48B3-A507-4D59AB19FBF9}"/>
              </a:ext>
            </a:extLst>
          </p:cNvPr>
          <p:cNvSpPr>
            <a:spLocks noGrp="1"/>
          </p:cNvSpPr>
          <p:nvPr>
            <p:ph type="title"/>
          </p:nvPr>
        </p:nvSpPr>
        <p:spPr>
          <a:xfrm>
            <a:off x="553248" y="206617"/>
            <a:ext cx="11085503" cy="1325563"/>
          </a:xfrm>
        </p:spPr>
        <p:txBody>
          <a:bodyPr/>
          <a:lstStyle/>
          <a:p>
            <a:r>
              <a:rPr lang="en-US" dirty="0"/>
              <a:t>Effect of assuming uniform time parametrization</a:t>
            </a:r>
          </a:p>
        </p:txBody>
      </p:sp>
      <p:pic>
        <p:nvPicPr>
          <p:cNvPr id="26" name="Picture 25">
            <a:extLst>
              <a:ext uri="{FF2B5EF4-FFF2-40B4-BE49-F238E27FC236}">
                <a16:creationId xmlns:a16="http://schemas.microsoft.com/office/drawing/2014/main" id="{41F85688-32D4-4F5B-AC78-E27334676492}"/>
              </a:ext>
            </a:extLst>
          </p:cNvPr>
          <p:cNvPicPr>
            <a:picLocks noChangeAspect="1"/>
          </p:cNvPicPr>
          <p:nvPr/>
        </p:nvPicPr>
        <p:blipFill>
          <a:blip r:embed="rId2"/>
          <a:stretch>
            <a:fillRect/>
          </a:stretch>
        </p:blipFill>
        <p:spPr>
          <a:xfrm>
            <a:off x="192910" y="1971402"/>
            <a:ext cx="11806180" cy="3940536"/>
          </a:xfrm>
          <a:prstGeom prst="rect">
            <a:avLst/>
          </a:prstGeom>
        </p:spPr>
      </p:pic>
      <p:sp>
        <p:nvSpPr>
          <p:cNvPr id="29" name="Rectangle 28">
            <a:extLst>
              <a:ext uri="{FF2B5EF4-FFF2-40B4-BE49-F238E27FC236}">
                <a16:creationId xmlns:a16="http://schemas.microsoft.com/office/drawing/2014/main" id="{3E04934A-DABA-4813-9FEE-CB6A24C74BC4}"/>
              </a:ext>
            </a:extLst>
          </p:cNvPr>
          <p:cNvSpPr/>
          <p:nvPr/>
        </p:nvSpPr>
        <p:spPr>
          <a:xfrm>
            <a:off x="9793287" y="5848340"/>
            <a:ext cx="2108294" cy="638779"/>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t>Good result with proposed algorithm</a:t>
            </a:r>
          </a:p>
        </p:txBody>
      </p:sp>
      <p:sp>
        <p:nvSpPr>
          <p:cNvPr id="32" name="Rectangle 31">
            <a:extLst>
              <a:ext uri="{FF2B5EF4-FFF2-40B4-BE49-F238E27FC236}">
                <a16:creationId xmlns:a16="http://schemas.microsoft.com/office/drawing/2014/main" id="{12F163EF-342E-4BCE-B559-42D94CCB24BC}"/>
              </a:ext>
            </a:extLst>
          </p:cNvPr>
          <p:cNvSpPr/>
          <p:nvPr/>
        </p:nvSpPr>
        <p:spPr>
          <a:xfrm>
            <a:off x="9890796" y="1597784"/>
            <a:ext cx="1913276" cy="638779"/>
          </a:xfrm>
          <a:prstGeom prst="rect">
            <a:avLst/>
          </a:prstGeom>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t>Poor result with existing algorithm </a:t>
            </a:r>
          </a:p>
        </p:txBody>
      </p:sp>
    </p:spTree>
    <p:extLst>
      <p:ext uri="{BB962C8B-B14F-4D97-AF65-F5344CB8AC3E}">
        <p14:creationId xmlns:p14="http://schemas.microsoft.com/office/powerpoint/2010/main" val="322576107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0EC15F2-EEE7-4172-9DC1-C77698241E66}"/>
              </a:ext>
            </a:extLst>
          </p:cNvPr>
          <p:cNvPicPr>
            <a:picLocks noChangeAspect="1"/>
          </p:cNvPicPr>
          <p:nvPr/>
        </p:nvPicPr>
        <p:blipFill rotWithShape="1">
          <a:blip r:embed="rId13"/>
          <a:srcRect l="27264" t="26478"/>
          <a:stretch/>
        </p:blipFill>
        <p:spPr>
          <a:xfrm>
            <a:off x="2174615" y="1265551"/>
            <a:ext cx="8039078" cy="1974270"/>
          </a:xfrm>
          <a:prstGeom prst="rect">
            <a:avLst/>
          </a:prstGeom>
        </p:spPr>
      </p:pic>
      <p:sp>
        <p:nvSpPr>
          <p:cNvPr id="2" name="Title 1">
            <a:extLst>
              <a:ext uri="{FF2B5EF4-FFF2-40B4-BE49-F238E27FC236}">
                <a16:creationId xmlns:a16="http://schemas.microsoft.com/office/drawing/2014/main" id="{D71E7188-088F-48AB-A7B7-506DE393B198}"/>
              </a:ext>
            </a:extLst>
          </p:cNvPr>
          <p:cNvSpPr>
            <a:spLocks noGrp="1"/>
          </p:cNvSpPr>
          <p:nvPr>
            <p:ph type="title"/>
          </p:nvPr>
        </p:nvSpPr>
        <p:spPr/>
        <p:txBody>
          <a:bodyPr/>
          <a:lstStyle/>
          <a:p>
            <a:r>
              <a:rPr lang="en-US" dirty="0"/>
              <a:t>Path Synthesis using FD: Review</a:t>
            </a:r>
          </a:p>
        </p:txBody>
      </p:sp>
      <p:sp>
        <p:nvSpPr>
          <p:cNvPr id="11" name="Rectangle 10">
            <a:extLst>
              <a:ext uri="{FF2B5EF4-FFF2-40B4-BE49-F238E27FC236}">
                <a16:creationId xmlns:a16="http://schemas.microsoft.com/office/drawing/2014/main" id="{7D272DA5-FDA1-489E-A948-0E4D358FBFCD}"/>
              </a:ext>
            </a:extLst>
          </p:cNvPr>
          <p:cNvSpPr/>
          <p:nvPr/>
        </p:nvSpPr>
        <p:spPr>
          <a:xfrm>
            <a:off x="1682605" y="3091990"/>
            <a:ext cx="1208472" cy="369332"/>
          </a:xfrm>
          <a:prstGeom prst="rect">
            <a:avLst/>
          </a:prstGeom>
        </p:spPr>
        <p:txBody>
          <a:bodyPr wrap="none">
            <a:spAutoFit/>
          </a:bodyPr>
          <a:lstStyle/>
          <a:p>
            <a:r>
              <a:rPr lang="en-US" dirty="0"/>
              <a:t>Task curve </a:t>
            </a:r>
          </a:p>
        </p:txBody>
      </p:sp>
      <p:pic>
        <p:nvPicPr>
          <p:cNvPr id="17" name="Picture 16">
            <a:extLst>
              <a:ext uri="{FF2B5EF4-FFF2-40B4-BE49-F238E27FC236}">
                <a16:creationId xmlns:a16="http://schemas.microsoft.com/office/drawing/2014/main" id="{60DA63E4-494E-490D-8E27-553C427A5530}"/>
              </a:ext>
            </a:extLst>
          </p:cNvPr>
          <p:cNvPicPr>
            <a:picLocks noChangeAspect="1"/>
          </p:cNvPicPr>
          <p:nvPr/>
        </p:nvPicPr>
        <p:blipFill rotWithShape="1">
          <a:blip r:embed="rId14"/>
          <a:srcRect t="9930"/>
          <a:stretch/>
        </p:blipFill>
        <p:spPr>
          <a:xfrm>
            <a:off x="9119797" y="5318568"/>
            <a:ext cx="1342839" cy="418320"/>
          </a:xfrm>
          <a:prstGeom prst="rect">
            <a:avLst/>
          </a:prstGeom>
        </p:spPr>
      </p:pic>
      <p:sp>
        <p:nvSpPr>
          <p:cNvPr id="18" name="TextBox 17">
            <a:extLst>
              <a:ext uri="{FF2B5EF4-FFF2-40B4-BE49-F238E27FC236}">
                <a16:creationId xmlns:a16="http://schemas.microsoft.com/office/drawing/2014/main" id="{4042BCAB-C8EF-4359-BAF4-DB9F311AD2B5}"/>
              </a:ext>
            </a:extLst>
          </p:cNvPr>
          <p:cNvSpPr txBox="1"/>
          <p:nvPr/>
        </p:nvSpPr>
        <p:spPr>
          <a:xfrm>
            <a:off x="8552374" y="5009204"/>
            <a:ext cx="2545693" cy="369332"/>
          </a:xfrm>
          <a:prstGeom prst="rect">
            <a:avLst/>
          </a:prstGeom>
          <a:noFill/>
        </p:spPr>
        <p:txBody>
          <a:bodyPr wrap="square" rtlCol="0">
            <a:spAutoFit/>
          </a:bodyPr>
          <a:lstStyle/>
          <a:p>
            <a:r>
              <a:rPr lang="en-US" dirty="0"/>
              <a:t>4D minimization problem</a:t>
            </a:r>
          </a:p>
        </p:txBody>
      </p:sp>
      <p:sp>
        <p:nvSpPr>
          <p:cNvPr id="19" name="TextBox 18">
            <a:extLst>
              <a:ext uri="{FF2B5EF4-FFF2-40B4-BE49-F238E27FC236}">
                <a16:creationId xmlns:a16="http://schemas.microsoft.com/office/drawing/2014/main" id="{CD74885E-4381-44A8-B35E-7CB6F6B04458}"/>
              </a:ext>
            </a:extLst>
          </p:cNvPr>
          <p:cNvSpPr txBox="1"/>
          <p:nvPr/>
        </p:nvSpPr>
        <p:spPr>
          <a:xfrm>
            <a:off x="8864233" y="5804260"/>
            <a:ext cx="1921976" cy="369332"/>
          </a:xfrm>
          <a:prstGeom prst="rect">
            <a:avLst/>
          </a:prstGeom>
          <a:noFill/>
        </p:spPr>
        <p:txBody>
          <a:bodyPr wrap="square" rtlCol="0">
            <a:spAutoFit/>
          </a:bodyPr>
          <a:lstStyle/>
          <a:p>
            <a:r>
              <a:rPr lang="en-US" dirty="0"/>
              <a:t>Objective function</a:t>
            </a:r>
          </a:p>
        </p:txBody>
      </p:sp>
      <p:pic>
        <p:nvPicPr>
          <p:cNvPr id="20" name="Picture 19">
            <a:extLst>
              <a:ext uri="{FF2B5EF4-FFF2-40B4-BE49-F238E27FC236}">
                <a16:creationId xmlns:a16="http://schemas.microsoft.com/office/drawing/2014/main" id="{BCD0924B-70B2-4B95-8F70-9F38505F37ED}"/>
              </a:ext>
            </a:extLst>
          </p:cNvPr>
          <p:cNvPicPr>
            <a:picLocks noChangeAspect="1"/>
          </p:cNvPicPr>
          <p:nvPr>
            <p:custDataLst>
              <p:tags r:id="rId1"/>
            </p:custDataLst>
          </p:nvPr>
        </p:nvPicPr>
        <p:blipFill>
          <a:blip r:embed="rId15">
            <a:extLst>
              <a:ext uri="{28A0092B-C50C-407E-A947-70E740481C1C}">
                <a14:useLocalDpi xmlns:a14="http://schemas.microsoft.com/office/drawing/2010/main" val="0"/>
              </a:ext>
            </a:extLst>
          </a:blip>
          <a:stretch>
            <a:fillRect/>
          </a:stretch>
        </p:blipFill>
        <p:spPr>
          <a:xfrm>
            <a:off x="5732081" y="3375133"/>
            <a:ext cx="1114617" cy="214897"/>
          </a:xfrm>
          <a:prstGeom prst="rect">
            <a:avLst/>
          </a:prstGeom>
        </p:spPr>
      </p:pic>
      <p:pic>
        <p:nvPicPr>
          <p:cNvPr id="21" name="Picture 20">
            <a:extLst>
              <a:ext uri="{FF2B5EF4-FFF2-40B4-BE49-F238E27FC236}">
                <a16:creationId xmlns:a16="http://schemas.microsoft.com/office/drawing/2014/main" id="{3C7CB0F9-C815-4960-8BD2-96653F5757FC}"/>
              </a:ext>
            </a:extLst>
          </p:cNvPr>
          <p:cNvPicPr>
            <a:picLocks noChangeAspect="1"/>
          </p:cNvPicPr>
          <p:nvPr>
            <p:custDataLst>
              <p:tags r:id="rId2"/>
            </p:custDataLst>
          </p:nvPr>
        </p:nvPicPr>
        <p:blipFill>
          <a:blip r:embed="rId16">
            <a:extLst>
              <a:ext uri="{28A0092B-C50C-407E-A947-70E740481C1C}">
                <a14:useLocalDpi xmlns:a14="http://schemas.microsoft.com/office/drawing/2010/main" val="0"/>
              </a:ext>
            </a:extLst>
          </a:blip>
          <a:stretch>
            <a:fillRect/>
          </a:stretch>
        </p:blipFill>
        <p:spPr>
          <a:xfrm>
            <a:off x="5200038" y="3641628"/>
            <a:ext cx="532043" cy="224160"/>
          </a:xfrm>
          <a:prstGeom prst="rect">
            <a:avLst/>
          </a:prstGeom>
        </p:spPr>
      </p:pic>
      <p:pic>
        <p:nvPicPr>
          <p:cNvPr id="22" name="Picture 21">
            <a:extLst>
              <a:ext uri="{FF2B5EF4-FFF2-40B4-BE49-F238E27FC236}">
                <a16:creationId xmlns:a16="http://schemas.microsoft.com/office/drawing/2014/main" id="{4E03F596-E2E0-4EA0-B9DC-F4C32CEA26BB}"/>
              </a:ext>
            </a:extLst>
          </p:cNvPr>
          <p:cNvPicPr>
            <a:picLocks noChangeAspect="1"/>
          </p:cNvPicPr>
          <p:nvPr>
            <p:custDataLst>
              <p:tags r:id="rId3"/>
            </p:custDataLst>
          </p:nvPr>
        </p:nvPicPr>
        <p:blipFill>
          <a:blip r:embed="rId17">
            <a:extLst>
              <a:ext uri="{28A0092B-C50C-407E-A947-70E740481C1C}">
                <a14:useLocalDpi xmlns:a14="http://schemas.microsoft.com/office/drawing/2010/main" val="0"/>
              </a:ext>
            </a:extLst>
          </a:blip>
          <a:stretch>
            <a:fillRect/>
          </a:stretch>
        </p:blipFill>
        <p:spPr>
          <a:xfrm>
            <a:off x="4979324" y="3362763"/>
            <a:ext cx="731896" cy="224160"/>
          </a:xfrm>
          <a:prstGeom prst="rect">
            <a:avLst/>
          </a:prstGeom>
        </p:spPr>
      </p:pic>
      <p:pic>
        <p:nvPicPr>
          <p:cNvPr id="23" name="Picture 22">
            <a:extLst>
              <a:ext uri="{FF2B5EF4-FFF2-40B4-BE49-F238E27FC236}">
                <a16:creationId xmlns:a16="http://schemas.microsoft.com/office/drawing/2014/main" id="{C7CFF61E-19AF-4B6E-A68E-16DDACB85C71}"/>
              </a:ext>
            </a:extLst>
          </p:cNvPr>
          <p:cNvPicPr>
            <a:picLocks noChangeAspect="1"/>
          </p:cNvPicPr>
          <p:nvPr>
            <p:custDataLst>
              <p:tags r:id="rId4"/>
            </p:custDataLst>
          </p:nvPr>
        </p:nvPicPr>
        <p:blipFill>
          <a:blip r:embed="rId18">
            <a:extLst>
              <a:ext uri="{28A0092B-C50C-407E-A947-70E740481C1C}">
                <a14:useLocalDpi xmlns:a14="http://schemas.microsoft.com/office/drawing/2010/main" val="0"/>
              </a:ext>
            </a:extLst>
          </a:blip>
          <a:stretch>
            <a:fillRect/>
          </a:stretch>
        </p:blipFill>
        <p:spPr>
          <a:xfrm>
            <a:off x="5748172" y="3641628"/>
            <a:ext cx="399055" cy="223794"/>
          </a:xfrm>
          <a:prstGeom prst="rect">
            <a:avLst/>
          </a:prstGeom>
        </p:spPr>
      </p:pic>
      <p:pic>
        <p:nvPicPr>
          <p:cNvPr id="24" name="Picture 23">
            <a:extLst>
              <a:ext uri="{FF2B5EF4-FFF2-40B4-BE49-F238E27FC236}">
                <a16:creationId xmlns:a16="http://schemas.microsoft.com/office/drawing/2014/main" id="{DE5888D5-12D0-4C42-8B5F-8663A50FCB39}"/>
              </a:ext>
            </a:extLst>
          </p:cNvPr>
          <p:cNvPicPr>
            <a:picLocks noChangeAspect="1"/>
          </p:cNvPicPr>
          <p:nvPr>
            <p:custDataLst>
              <p:tags r:id="rId5"/>
            </p:custDataLst>
          </p:nvPr>
        </p:nvPicPr>
        <p:blipFill>
          <a:blip r:embed="rId19">
            <a:extLst>
              <a:ext uri="{28A0092B-C50C-407E-A947-70E740481C1C}">
                <a14:useLocalDpi xmlns:a14="http://schemas.microsoft.com/office/drawing/2010/main" val="0"/>
              </a:ext>
            </a:extLst>
          </a:blip>
          <a:stretch>
            <a:fillRect/>
          </a:stretch>
        </p:blipFill>
        <p:spPr>
          <a:xfrm>
            <a:off x="6171341" y="3636580"/>
            <a:ext cx="427367" cy="223794"/>
          </a:xfrm>
          <a:prstGeom prst="rect">
            <a:avLst/>
          </a:prstGeom>
        </p:spPr>
      </p:pic>
      <p:sp>
        <p:nvSpPr>
          <p:cNvPr id="25" name="TextBox 24">
            <a:extLst>
              <a:ext uri="{FF2B5EF4-FFF2-40B4-BE49-F238E27FC236}">
                <a16:creationId xmlns:a16="http://schemas.microsoft.com/office/drawing/2014/main" id="{EC22174E-3AF2-49DC-AF99-BF06748AA52D}"/>
              </a:ext>
            </a:extLst>
          </p:cNvPr>
          <p:cNvSpPr txBox="1"/>
          <p:nvPr/>
        </p:nvSpPr>
        <p:spPr>
          <a:xfrm>
            <a:off x="4712493" y="2993431"/>
            <a:ext cx="2482370" cy="369332"/>
          </a:xfrm>
          <a:prstGeom prst="rect">
            <a:avLst/>
          </a:prstGeom>
          <a:noFill/>
        </p:spPr>
        <p:txBody>
          <a:bodyPr wrap="square" rtlCol="0">
            <a:spAutoFit/>
          </a:bodyPr>
          <a:lstStyle/>
          <a:p>
            <a:r>
              <a:rPr lang="en-US" dirty="0"/>
              <a:t>Mechanism parameters</a:t>
            </a:r>
          </a:p>
        </p:txBody>
      </p:sp>
      <p:pic>
        <p:nvPicPr>
          <p:cNvPr id="26" name="Picture 25">
            <a:extLst>
              <a:ext uri="{FF2B5EF4-FFF2-40B4-BE49-F238E27FC236}">
                <a16:creationId xmlns:a16="http://schemas.microsoft.com/office/drawing/2014/main" id="{283AAA04-74D3-4740-8D51-E87282F30527}"/>
              </a:ext>
            </a:extLst>
          </p:cNvPr>
          <p:cNvPicPr>
            <a:picLocks noChangeAspect="1"/>
          </p:cNvPicPr>
          <p:nvPr>
            <p:custDataLst>
              <p:tags r:id="rId6"/>
            </p:custDataLst>
          </p:nvPr>
        </p:nvPicPr>
        <p:blipFill rotWithShape="1">
          <a:blip r:embed="rId20">
            <a:extLst>
              <a:ext uri="{28A0092B-C50C-407E-A947-70E740481C1C}">
                <a14:useLocalDpi xmlns:a14="http://schemas.microsoft.com/office/drawing/2010/main" val="0"/>
              </a:ext>
            </a:extLst>
          </a:blip>
          <a:srcRect r="59439"/>
          <a:stretch/>
        </p:blipFill>
        <p:spPr>
          <a:xfrm>
            <a:off x="1327823" y="3478133"/>
            <a:ext cx="1851671" cy="623223"/>
          </a:xfrm>
          <a:prstGeom prst="rect">
            <a:avLst/>
          </a:prstGeom>
        </p:spPr>
      </p:pic>
      <mc:AlternateContent xmlns:mc="http://schemas.openxmlformats.org/markup-compatibility/2006" xmlns:a14="http://schemas.microsoft.com/office/drawing/2010/main">
        <mc:Choice Requires="a14">
          <p:sp>
            <p:nvSpPr>
              <p:cNvPr id="3" name="Rectangle 2">
                <a:extLst>
                  <a:ext uri="{FF2B5EF4-FFF2-40B4-BE49-F238E27FC236}">
                    <a16:creationId xmlns:a16="http://schemas.microsoft.com/office/drawing/2014/main" id="{1ED71E1E-8E57-48BF-93F0-822E3B8FD9D6}"/>
                  </a:ext>
                </a:extLst>
              </p:cNvPr>
              <p:cNvSpPr/>
              <p:nvPr/>
            </p:nvSpPr>
            <p:spPr>
              <a:xfrm>
                <a:off x="660686" y="4641123"/>
                <a:ext cx="3128551" cy="1384995"/>
              </a:xfrm>
              <a:prstGeom prst="rect">
                <a:avLst/>
              </a:prstGeom>
            </p:spPr>
            <p:txBody>
              <a:bodyPr wrap="square">
                <a:spAutoFit/>
              </a:bodyPr>
              <a:lstStyle/>
              <a:p>
                <a:pPr lvl="1"/>
                <a14:m>
                  <m:oMath xmlns:m="http://schemas.openxmlformats.org/officeDocument/2006/math">
                    <m:sSub>
                      <m:sSubPr>
                        <m:ctrlPr>
                          <a:rPr lang="en-US" sz="1200" i="1">
                            <a:latin typeface="Cambria Math" panose="02040503050406030204" pitchFamily="18" charset="0"/>
                          </a:rPr>
                        </m:ctrlPr>
                      </m:sSubPr>
                      <m:e>
                        <m:r>
                          <a:rPr lang="en-US" sz="1200" i="1">
                            <a:latin typeface="Cambria Math" panose="02040503050406030204" pitchFamily="18" charset="0"/>
                          </a:rPr>
                          <m:t>𝑇</m:t>
                        </m:r>
                      </m:e>
                      <m:sub>
                        <m:r>
                          <a:rPr lang="en-US" sz="1200" i="1">
                            <a:latin typeface="Cambria Math" panose="02040503050406030204" pitchFamily="18" charset="0"/>
                          </a:rPr>
                          <m:t>𝑘</m:t>
                        </m:r>
                      </m:sub>
                    </m:sSub>
                  </m:oMath>
                </a14:m>
                <a:r>
                  <a:rPr lang="en-US" sz="1200" dirty="0"/>
                  <a:t>: Task curve Fourier descriptors</a:t>
                </a:r>
              </a:p>
              <a:p>
                <a:pPr lvl="1"/>
                <a14:m>
                  <m:oMath xmlns:m="http://schemas.openxmlformats.org/officeDocument/2006/math">
                    <m:r>
                      <a:rPr lang="en-US" sz="1200" i="1">
                        <a:latin typeface="Cambria Math" panose="02040503050406030204" pitchFamily="18" charset="0"/>
                      </a:rPr>
                      <m:t>𝑡</m:t>
                    </m:r>
                  </m:oMath>
                </a14:m>
                <a:r>
                  <a:rPr lang="en-US" sz="1200" dirty="0"/>
                  <a:t>: Prescribed time information</a:t>
                </a:r>
              </a:p>
              <a:p>
                <a:pPr lvl="1"/>
                <a14:m>
                  <m:oMath xmlns:m="http://schemas.openxmlformats.org/officeDocument/2006/math">
                    <m:r>
                      <a:rPr lang="en-US" sz="1200" i="1">
                        <a:latin typeface="Cambria Math" panose="02040503050406030204" pitchFamily="18" charset="0"/>
                      </a:rPr>
                      <m:t>𝑧</m:t>
                    </m:r>
                    <m:d>
                      <m:dPr>
                        <m:ctrlPr>
                          <a:rPr lang="en-US" sz="1200" i="1">
                            <a:latin typeface="Cambria Math" panose="02040503050406030204" pitchFamily="18" charset="0"/>
                          </a:rPr>
                        </m:ctrlPr>
                      </m:dPr>
                      <m:e>
                        <m:r>
                          <a:rPr lang="en-US" sz="1200" i="1">
                            <a:latin typeface="Cambria Math" panose="02040503050406030204" pitchFamily="18" charset="0"/>
                          </a:rPr>
                          <m:t>𝑡</m:t>
                        </m:r>
                      </m:e>
                    </m:d>
                    <m:r>
                      <m:rPr>
                        <m:nor/>
                      </m:rPr>
                      <a:rPr lang="en-US" sz="1200" dirty="0"/>
                      <m:t>:</m:t>
                    </m:r>
                  </m:oMath>
                </a14:m>
                <a:r>
                  <a:rPr lang="en-US" sz="1200" dirty="0"/>
                  <a:t> Point coordinates in complex form</a:t>
                </a:r>
              </a:p>
              <a:p>
                <a:pPr lvl="1"/>
                <a14:m>
                  <m:oMath xmlns:m="http://schemas.openxmlformats.org/officeDocument/2006/math">
                    <m:r>
                      <a:rPr lang="en-US" sz="1200" i="1">
                        <a:latin typeface="Cambria Math" panose="02040503050406030204" pitchFamily="18" charset="0"/>
                      </a:rPr>
                      <m:t>𝑘</m:t>
                    </m:r>
                    <m:r>
                      <m:rPr>
                        <m:nor/>
                      </m:rPr>
                      <a:rPr lang="en-US" sz="1200" dirty="0"/>
                      <m:t>:</m:t>
                    </m:r>
                  </m:oMath>
                </a14:m>
                <a:r>
                  <a:rPr lang="en-US" sz="1200" dirty="0"/>
                  <a:t> Frequency index</a:t>
                </a:r>
              </a:p>
              <a:p>
                <a:pPr lvl="1"/>
                <a14:m>
                  <m:oMath xmlns:m="http://schemas.openxmlformats.org/officeDocument/2006/math">
                    <m:sSub>
                      <m:sSubPr>
                        <m:ctrlPr>
                          <a:rPr lang="en-US" sz="1200" i="1">
                            <a:latin typeface="Cambria Math" panose="02040503050406030204" pitchFamily="18" charset="0"/>
                            <a:ea typeface="Cambria Math" panose="02040503050406030204" pitchFamily="18" charset="0"/>
                          </a:rPr>
                        </m:ctrlPr>
                      </m:sSubPr>
                      <m:e>
                        <m:r>
                          <a:rPr lang="en-US" sz="1200" i="1">
                            <a:latin typeface="Cambria Math" panose="02040503050406030204" pitchFamily="18" charset="0"/>
                            <a:ea typeface="Cambria Math" panose="02040503050406030204" pitchFamily="18" charset="0"/>
                          </a:rPr>
                          <m:t>𝜔</m:t>
                        </m:r>
                      </m:e>
                      <m:sub>
                        <m:r>
                          <a:rPr lang="en-US" sz="1200" i="1">
                            <a:latin typeface="Cambria Math" panose="02040503050406030204" pitchFamily="18" charset="0"/>
                            <a:ea typeface="Cambria Math" panose="02040503050406030204" pitchFamily="18" charset="0"/>
                          </a:rPr>
                          <m:t>0</m:t>
                        </m:r>
                      </m:sub>
                    </m:sSub>
                    <m:r>
                      <m:rPr>
                        <m:nor/>
                      </m:rPr>
                      <a:rPr lang="en-US" sz="1200" dirty="0"/>
                      <m:t>:</m:t>
                    </m:r>
                  </m:oMath>
                </a14:m>
                <a:r>
                  <a:rPr lang="en-US" sz="1200" dirty="0"/>
                  <a:t> Angular velocity of crank </a:t>
                </a:r>
              </a:p>
              <a:p>
                <a:pPr lvl="1"/>
                <a14:m>
                  <m:oMath xmlns:m="http://schemas.openxmlformats.org/officeDocument/2006/math">
                    <m:r>
                      <a:rPr lang="en-US" sz="1200" i="1">
                        <a:latin typeface="Cambria Math" panose="02040503050406030204" pitchFamily="18" charset="0"/>
                      </a:rPr>
                      <m:t>[0,</m:t>
                    </m:r>
                    <m:sSub>
                      <m:sSubPr>
                        <m:ctrlPr>
                          <a:rPr lang="en-US" sz="1200" i="1">
                            <a:latin typeface="Cambria Math" panose="02040503050406030204" pitchFamily="18" charset="0"/>
                          </a:rPr>
                        </m:ctrlPr>
                      </m:sSubPr>
                      <m:e>
                        <m:r>
                          <a:rPr lang="en-US" sz="1200" i="1">
                            <a:latin typeface="Cambria Math" panose="02040503050406030204" pitchFamily="18" charset="0"/>
                          </a:rPr>
                          <m:t>𝑡</m:t>
                        </m:r>
                      </m:e>
                      <m:sub>
                        <m:r>
                          <a:rPr lang="en-US" sz="1200" i="1">
                            <a:latin typeface="Cambria Math" panose="02040503050406030204" pitchFamily="18" charset="0"/>
                          </a:rPr>
                          <m:t>𝑚𝑎𝑥</m:t>
                        </m:r>
                      </m:sub>
                    </m:sSub>
                    <m:r>
                      <a:rPr lang="en-US" sz="1200" i="1">
                        <a:latin typeface="Cambria Math" panose="02040503050406030204" pitchFamily="18" charset="0"/>
                      </a:rPr>
                      <m:t>]</m:t>
                    </m:r>
                    <m:r>
                      <m:rPr>
                        <m:nor/>
                      </m:rPr>
                      <a:rPr lang="en-US" sz="1200" dirty="0"/>
                      <m:t>:</m:t>
                    </m:r>
                  </m:oMath>
                </a14:m>
                <a:r>
                  <a:rPr lang="en-US" sz="1200" dirty="0"/>
                  <a:t> time interval over which </a:t>
                </a:r>
              </a:p>
              <a:p>
                <a:pPr lvl="1"/>
                <a:r>
                  <a:rPr lang="en-US" sz="1200" dirty="0"/>
                  <a:t>	     task curve is defined</a:t>
                </a:r>
              </a:p>
            </p:txBody>
          </p:sp>
        </mc:Choice>
        <mc:Fallback xmlns="">
          <p:sp>
            <p:nvSpPr>
              <p:cNvPr id="3" name="Rectangle 2">
                <a:extLst>
                  <a:ext uri="{FF2B5EF4-FFF2-40B4-BE49-F238E27FC236}">
                    <a16:creationId xmlns:a16="http://schemas.microsoft.com/office/drawing/2014/main" id="{1ED71E1E-8E57-48BF-93F0-822E3B8FD9D6}"/>
                  </a:ext>
                </a:extLst>
              </p:cNvPr>
              <p:cNvSpPr>
                <a:spLocks noRot="1" noChangeAspect="1" noMove="1" noResize="1" noEditPoints="1" noAdjustHandles="1" noChangeArrowheads="1" noChangeShapeType="1" noTextEdit="1"/>
              </p:cNvSpPr>
              <p:nvPr/>
            </p:nvSpPr>
            <p:spPr>
              <a:xfrm>
                <a:off x="660686" y="4641123"/>
                <a:ext cx="3128551" cy="1384995"/>
              </a:xfrm>
              <a:prstGeom prst="rect">
                <a:avLst/>
              </a:prstGeom>
              <a:blipFill>
                <a:blip r:embed="rId21"/>
                <a:stretch>
                  <a:fillRect b="-2193"/>
                </a:stretch>
              </a:blipFill>
            </p:spPr>
            <p:txBody>
              <a:bodyPr/>
              <a:lstStyle/>
              <a:p>
                <a:r>
                  <a:rPr lang="en-US">
                    <a:noFill/>
                  </a:rPr>
                  <a:t> </a:t>
                </a:r>
              </a:p>
            </p:txBody>
          </p:sp>
        </mc:Fallback>
      </mc:AlternateContent>
      <p:pic>
        <p:nvPicPr>
          <p:cNvPr id="27" name="Picture 26">
            <a:extLst>
              <a:ext uri="{FF2B5EF4-FFF2-40B4-BE49-F238E27FC236}">
                <a16:creationId xmlns:a16="http://schemas.microsoft.com/office/drawing/2014/main" id="{A42369F1-8E70-48BC-8A68-6EEFD695ADAC}"/>
              </a:ext>
            </a:extLst>
          </p:cNvPr>
          <p:cNvPicPr>
            <a:picLocks noChangeAspect="1"/>
          </p:cNvPicPr>
          <p:nvPr>
            <p:custDataLst>
              <p:tags r:id="rId7"/>
            </p:custDataLst>
          </p:nvPr>
        </p:nvPicPr>
        <p:blipFill>
          <a:blip r:embed="rId22">
            <a:extLst>
              <a:ext uri="{28A0092B-C50C-407E-A947-70E740481C1C}">
                <a14:useLocalDpi xmlns:a14="http://schemas.microsoft.com/office/drawing/2010/main" val="0"/>
              </a:ext>
            </a:extLst>
          </a:blip>
          <a:stretch>
            <a:fillRect/>
          </a:stretch>
        </p:blipFill>
        <p:spPr>
          <a:xfrm>
            <a:off x="8863980" y="3307970"/>
            <a:ext cx="1616544" cy="638522"/>
          </a:xfrm>
          <a:prstGeom prst="rect">
            <a:avLst/>
          </a:prstGeom>
        </p:spPr>
      </p:pic>
      <p:pic>
        <p:nvPicPr>
          <p:cNvPr id="28" name="Picture 27">
            <a:extLst>
              <a:ext uri="{FF2B5EF4-FFF2-40B4-BE49-F238E27FC236}">
                <a16:creationId xmlns:a16="http://schemas.microsoft.com/office/drawing/2014/main" id="{5A7C92D9-12AC-4346-AB3B-8135482422DF}"/>
              </a:ext>
            </a:extLst>
          </p:cNvPr>
          <p:cNvPicPr>
            <a:picLocks noChangeAspect="1"/>
          </p:cNvPicPr>
          <p:nvPr>
            <p:custDataLst>
              <p:tags r:id="rId8"/>
            </p:custDataLst>
          </p:nvPr>
        </p:nvPicPr>
        <p:blipFill>
          <a:blip r:embed="rId23">
            <a:extLst>
              <a:ext uri="{28A0092B-C50C-407E-A947-70E740481C1C}">
                <a14:useLocalDpi xmlns:a14="http://schemas.microsoft.com/office/drawing/2010/main" val="0"/>
              </a:ext>
            </a:extLst>
          </a:blip>
          <a:stretch>
            <a:fillRect/>
          </a:stretch>
        </p:blipFill>
        <p:spPr>
          <a:xfrm>
            <a:off x="8355698" y="3996540"/>
            <a:ext cx="2785538" cy="900364"/>
          </a:xfrm>
          <a:prstGeom prst="rect">
            <a:avLst/>
          </a:prstGeom>
        </p:spPr>
      </p:pic>
      <p:pic>
        <p:nvPicPr>
          <p:cNvPr id="31" name="Picture 30">
            <a:extLst>
              <a:ext uri="{FF2B5EF4-FFF2-40B4-BE49-F238E27FC236}">
                <a16:creationId xmlns:a16="http://schemas.microsoft.com/office/drawing/2014/main" id="{1DCD61DB-2B59-4450-A82F-E7AB05E27184}"/>
              </a:ext>
            </a:extLst>
          </p:cNvPr>
          <p:cNvPicPr>
            <a:picLocks noChangeAspect="1"/>
          </p:cNvPicPr>
          <p:nvPr/>
        </p:nvPicPr>
        <p:blipFill>
          <a:blip r:embed="rId24"/>
          <a:stretch>
            <a:fillRect/>
          </a:stretch>
        </p:blipFill>
        <p:spPr>
          <a:xfrm>
            <a:off x="4211383" y="3868895"/>
            <a:ext cx="3494640" cy="2771606"/>
          </a:xfrm>
          <a:prstGeom prst="rect">
            <a:avLst/>
          </a:prstGeom>
        </p:spPr>
      </p:pic>
      <p:sp>
        <p:nvSpPr>
          <p:cNvPr id="29" name="TextBox 28">
            <a:extLst>
              <a:ext uri="{FF2B5EF4-FFF2-40B4-BE49-F238E27FC236}">
                <a16:creationId xmlns:a16="http://schemas.microsoft.com/office/drawing/2014/main" id="{9DCED2BD-3855-4394-A73E-7C8AB773086E}"/>
              </a:ext>
            </a:extLst>
          </p:cNvPr>
          <p:cNvSpPr txBox="1"/>
          <p:nvPr/>
        </p:nvSpPr>
        <p:spPr>
          <a:xfrm>
            <a:off x="8363395" y="2958754"/>
            <a:ext cx="2617713" cy="369332"/>
          </a:xfrm>
          <a:prstGeom prst="rect">
            <a:avLst/>
          </a:prstGeom>
          <a:noFill/>
        </p:spPr>
        <p:txBody>
          <a:bodyPr wrap="square" rtlCol="0">
            <a:spAutoFit/>
          </a:bodyPr>
          <a:lstStyle/>
          <a:p>
            <a:r>
              <a:rPr lang="en-US" dirty="0"/>
              <a:t>Relationship with Path FD</a:t>
            </a:r>
          </a:p>
        </p:txBody>
      </p:sp>
      <p:pic>
        <p:nvPicPr>
          <p:cNvPr id="30" name="Picture 29">
            <a:extLst>
              <a:ext uri="{FF2B5EF4-FFF2-40B4-BE49-F238E27FC236}">
                <a16:creationId xmlns:a16="http://schemas.microsoft.com/office/drawing/2014/main" id="{729BB288-4F96-4781-96AA-A104AFF1CC3F}"/>
              </a:ext>
            </a:extLst>
          </p:cNvPr>
          <p:cNvPicPr>
            <a:picLocks noChangeAspect="1"/>
          </p:cNvPicPr>
          <p:nvPr>
            <p:custDataLst>
              <p:tags r:id="rId9"/>
            </p:custDataLst>
          </p:nvPr>
        </p:nvPicPr>
        <p:blipFill rotWithShape="1">
          <a:blip r:embed="rId20">
            <a:extLst>
              <a:ext uri="{28A0092B-C50C-407E-A947-70E740481C1C}">
                <a14:useLocalDpi xmlns:a14="http://schemas.microsoft.com/office/drawing/2010/main" val="0"/>
              </a:ext>
            </a:extLst>
          </a:blip>
          <a:srcRect l="56688"/>
          <a:stretch/>
        </p:blipFill>
        <p:spPr>
          <a:xfrm>
            <a:off x="1327823" y="3961806"/>
            <a:ext cx="1977279" cy="623223"/>
          </a:xfrm>
          <a:prstGeom prst="rect">
            <a:avLst/>
          </a:prstGeom>
        </p:spPr>
      </p:pic>
      <p:pic>
        <p:nvPicPr>
          <p:cNvPr id="16" name="Picture 15">
            <a:extLst>
              <a:ext uri="{FF2B5EF4-FFF2-40B4-BE49-F238E27FC236}">
                <a16:creationId xmlns:a16="http://schemas.microsoft.com/office/drawing/2014/main" id="{AB117795-4A93-48A7-B74D-A5EF31F234E2}"/>
              </a:ext>
            </a:extLst>
          </p:cNvPr>
          <p:cNvPicPr>
            <a:picLocks noChangeAspect="1"/>
          </p:cNvPicPr>
          <p:nvPr>
            <p:custDataLst>
              <p:tags r:id="rId10"/>
            </p:custDataLst>
          </p:nvPr>
        </p:nvPicPr>
        <p:blipFill>
          <a:blip r:embed="rId25">
            <a:extLst>
              <a:ext uri="{28A0092B-C50C-407E-A947-70E740481C1C}">
                <a14:useLocalDpi xmlns:a14="http://schemas.microsoft.com/office/drawing/2010/main" val="0"/>
              </a:ext>
            </a:extLst>
          </a:blip>
          <a:stretch>
            <a:fillRect/>
          </a:stretch>
        </p:blipFill>
        <p:spPr>
          <a:xfrm>
            <a:off x="8412223" y="6173592"/>
            <a:ext cx="2858808" cy="463558"/>
          </a:xfrm>
          <a:prstGeom prst="rect">
            <a:avLst/>
          </a:prstGeom>
        </p:spPr>
      </p:pic>
    </p:spTree>
    <p:extLst>
      <p:ext uri="{BB962C8B-B14F-4D97-AF65-F5344CB8AC3E}">
        <p14:creationId xmlns:p14="http://schemas.microsoft.com/office/powerpoint/2010/main" val="148189543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F8B496-29D0-4FDA-AEA7-B12107A23B1C}"/>
              </a:ext>
            </a:extLst>
          </p:cNvPr>
          <p:cNvSpPr>
            <a:spLocks noGrp="1"/>
          </p:cNvSpPr>
          <p:nvPr>
            <p:ph type="title"/>
          </p:nvPr>
        </p:nvSpPr>
        <p:spPr/>
        <p:txBody>
          <a:bodyPr/>
          <a:lstStyle/>
          <a:p>
            <a:r>
              <a:rPr lang="en-US" dirty="0"/>
              <a:t>Family of parametrizations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B64E1359-874D-4603-B2AC-ED64823A1CC9}"/>
                  </a:ext>
                </a:extLst>
              </p:cNvPr>
              <p:cNvSpPr>
                <a:spLocks noGrp="1"/>
              </p:cNvSpPr>
              <p:nvPr>
                <p:ph idx="1"/>
              </p:nvPr>
            </p:nvSpPr>
            <p:spPr/>
            <p:txBody>
              <a:bodyPr>
                <a:normAutofit fontScale="92500" lnSpcReduction="10000"/>
              </a:bodyPr>
              <a:lstStyle/>
              <a:p>
                <a:r>
                  <a:rPr lang="en-US" dirty="0"/>
                  <a:t>Uniform time parametrization considers only task curves which have uniform speed which drastically reduce the possible task curves. </a:t>
                </a:r>
              </a:p>
              <a:p>
                <a:r>
                  <a:rPr lang="en-US" dirty="0"/>
                  <a:t>Non-uniform parametrization used to generate richer space of task curves.</a:t>
                </a:r>
              </a:p>
              <a:p>
                <a:r>
                  <a:rPr lang="en-US" dirty="0"/>
                  <a:t>A family of chord-length based time parameterizations have been proposed where </a:t>
                </a:r>
                <a14:m>
                  <m:oMath xmlns:m="http://schemas.openxmlformats.org/officeDocument/2006/math">
                    <m:r>
                      <a:rPr lang="en-US" i="1" dirty="0" smtClean="0">
                        <a:latin typeface="Cambria Math" panose="02040503050406030204" pitchFamily="18" charset="0"/>
                      </a:rPr>
                      <m:t>𝑡</m:t>
                    </m:r>
                  </m:oMath>
                </a14:m>
                <a:r>
                  <a:rPr lang="en-US" dirty="0"/>
                  <a:t> is defined as</a:t>
                </a:r>
              </a:p>
              <a:p>
                <a:endParaRPr lang="en-US" dirty="0"/>
              </a:p>
              <a:p>
                <a:endParaRPr lang="en-US" dirty="0"/>
              </a:p>
              <a:p>
                <a:endParaRPr lang="en-US" dirty="0"/>
              </a:p>
              <a:p>
                <a:pPr lvl="1"/>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𝑡</m:t>
                        </m:r>
                      </m:e>
                      <m:sub>
                        <m:r>
                          <a:rPr lang="en-US" b="0" i="1" smtClean="0">
                            <a:latin typeface="Cambria Math" panose="02040503050406030204" pitchFamily="18" charset="0"/>
                          </a:rPr>
                          <m:t>𝑘</m:t>
                        </m:r>
                      </m:sub>
                    </m:sSub>
                  </m:oMath>
                </a14:m>
                <a:r>
                  <a:rPr lang="en-US" dirty="0"/>
                  <a:t>: time parameter associated with the </a:t>
                </a:r>
                <a14:m>
                  <m:oMath xmlns:m="http://schemas.openxmlformats.org/officeDocument/2006/math">
                    <m:sSup>
                      <m:sSupPr>
                        <m:ctrlPr>
                          <a:rPr lang="en-US" i="1" smtClean="0">
                            <a:latin typeface="Cambria Math" panose="02040503050406030204" pitchFamily="18" charset="0"/>
                          </a:rPr>
                        </m:ctrlPr>
                      </m:sSupPr>
                      <m:e>
                        <m:r>
                          <a:rPr lang="en-US" b="0" i="1" smtClean="0">
                            <a:latin typeface="Cambria Math" panose="02040503050406030204" pitchFamily="18" charset="0"/>
                          </a:rPr>
                          <m:t>𝑘</m:t>
                        </m:r>
                      </m:e>
                      <m:sup>
                        <m:r>
                          <a:rPr lang="en-US" b="0" i="1" smtClean="0">
                            <a:latin typeface="Cambria Math" panose="02040503050406030204" pitchFamily="18" charset="0"/>
                          </a:rPr>
                          <m:t>𝑡h</m:t>
                        </m:r>
                      </m:sup>
                    </m:sSup>
                  </m:oMath>
                </a14:m>
                <a:r>
                  <a:rPr lang="en-US" dirty="0"/>
                  <a:t> path point</a:t>
                </a:r>
              </a:p>
              <a:p>
                <a:pPr lvl="1"/>
                <a14:m>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𝑧</m:t>
                        </m:r>
                      </m:e>
                      <m:sub>
                        <m:r>
                          <a:rPr lang="en-US" b="0" i="1" smtClean="0">
                            <a:latin typeface="Cambria Math" panose="02040503050406030204" pitchFamily="18" charset="0"/>
                          </a:rPr>
                          <m:t>𝑖</m:t>
                        </m:r>
                      </m:sub>
                    </m:sSub>
                  </m:oMath>
                </a14:m>
                <a:r>
                  <a:rPr lang="en-US" dirty="0"/>
                  <a:t>: coordinates of </a:t>
                </a:r>
                <a14:m>
                  <m:oMath xmlns:m="http://schemas.openxmlformats.org/officeDocument/2006/math">
                    <m:sSup>
                      <m:sSupPr>
                        <m:ctrlPr>
                          <a:rPr lang="en-US" i="1" smtClean="0">
                            <a:latin typeface="Cambria Math" panose="02040503050406030204" pitchFamily="18" charset="0"/>
                          </a:rPr>
                        </m:ctrlPr>
                      </m:sSupPr>
                      <m:e>
                        <m:r>
                          <a:rPr lang="en-US" b="0" i="1" smtClean="0">
                            <a:latin typeface="Cambria Math" panose="02040503050406030204" pitchFamily="18" charset="0"/>
                          </a:rPr>
                          <m:t>𝑖</m:t>
                        </m:r>
                      </m:e>
                      <m:sup>
                        <m:r>
                          <a:rPr lang="en-US" b="0" i="1" smtClean="0">
                            <a:latin typeface="Cambria Math" panose="02040503050406030204" pitchFamily="18" charset="0"/>
                          </a:rPr>
                          <m:t>𝑡h</m:t>
                        </m:r>
                      </m:sup>
                    </m:sSup>
                  </m:oMath>
                </a14:m>
                <a:r>
                  <a:rPr lang="en-US" dirty="0"/>
                  <a:t> path point</a:t>
                </a:r>
              </a:p>
              <a:p>
                <a:pPr lvl="1"/>
                <a14:m>
                  <m:oMath xmlns:m="http://schemas.openxmlformats.org/officeDocument/2006/math">
                    <m:r>
                      <a:rPr lang="en-US" i="1" smtClean="0">
                        <a:latin typeface="Cambria Math" panose="02040503050406030204" pitchFamily="18" charset="0"/>
                        <a:ea typeface="Cambria Math" panose="02040503050406030204" pitchFamily="18" charset="0"/>
                      </a:rPr>
                      <m:t>𝛼</m:t>
                    </m:r>
                  </m:oMath>
                </a14:m>
                <a:r>
                  <a:rPr lang="en-US" dirty="0"/>
                  <a:t>: parametrization control variable</a:t>
                </a:r>
              </a:p>
              <a:p>
                <a:endParaRPr lang="en-US" dirty="0"/>
              </a:p>
              <a:p>
                <a:endParaRPr lang="en-US" dirty="0"/>
              </a:p>
            </p:txBody>
          </p:sp>
        </mc:Choice>
        <mc:Fallback xmlns="">
          <p:sp>
            <p:nvSpPr>
              <p:cNvPr id="3" name="Content Placeholder 2">
                <a:extLst>
                  <a:ext uri="{FF2B5EF4-FFF2-40B4-BE49-F238E27FC236}">
                    <a16:creationId xmlns:a16="http://schemas.microsoft.com/office/drawing/2014/main" id="{B64E1359-874D-4603-B2AC-ED64823A1CC9}"/>
                  </a:ext>
                </a:extLst>
              </p:cNvPr>
              <p:cNvSpPr>
                <a:spLocks noGrp="1" noRot="1" noChangeAspect="1" noMove="1" noResize="1" noEditPoints="1" noAdjustHandles="1" noChangeArrowheads="1" noChangeShapeType="1" noTextEdit="1"/>
              </p:cNvSpPr>
              <p:nvPr>
                <p:ph idx="1"/>
              </p:nvPr>
            </p:nvSpPr>
            <p:spPr>
              <a:blipFill>
                <a:blip r:embed="rId2"/>
                <a:stretch>
                  <a:fillRect l="-928" t="-2801" r="-1681" b="-1120"/>
                </a:stretch>
              </a:blipFill>
            </p:spPr>
            <p:txBody>
              <a:bodyPr/>
              <a:lstStyle/>
              <a:p>
                <a:r>
                  <a:rPr lang="en-US">
                    <a:noFill/>
                  </a:rPr>
                  <a:t> </a:t>
                </a:r>
              </a:p>
            </p:txBody>
          </p:sp>
        </mc:Fallback>
      </mc:AlternateContent>
      <p:pic>
        <p:nvPicPr>
          <p:cNvPr id="4" name="Picture 3">
            <a:extLst>
              <a:ext uri="{FF2B5EF4-FFF2-40B4-BE49-F238E27FC236}">
                <a16:creationId xmlns:a16="http://schemas.microsoft.com/office/drawing/2014/main" id="{4AB82DD7-EB5F-4D3D-9DAA-342EA41BD0E8}"/>
              </a:ext>
            </a:extLst>
          </p:cNvPr>
          <p:cNvPicPr>
            <a:picLocks noChangeAspect="1"/>
          </p:cNvPicPr>
          <p:nvPr/>
        </p:nvPicPr>
        <p:blipFill>
          <a:blip r:embed="rId3"/>
          <a:stretch>
            <a:fillRect/>
          </a:stretch>
        </p:blipFill>
        <p:spPr>
          <a:xfrm>
            <a:off x="2748046" y="3778550"/>
            <a:ext cx="3132166" cy="1197440"/>
          </a:xfrm>
          <a:prstGeom prst="rect">
            <a:avLst/>
          </a:prstGeom>
        </p:spPr>
      </p:pic>
      <p:grpSp>
        <p:nvGrpSpPr>
          <p:cNvPr id="5" name="Group 4">
            <a:extLst>
              <a:ext uri="{FF2B5EF4-FFF2-40B4-BE49-F238E27FC236}">
                <a16:creationId xmlns:a16="http://schemas.microsoft.com/office/drawing/2014/main" id="{C61D494B-4795-4647-BC2F-85DCC658F43E}"/>
              </a:ext>
            </a:extLst>
          </p:cNvPr>
          <p:cNvGrpSpPr/>
          <p:nvPr/>
        </p:nvGrpSpPr>
        <p:grpSpPr>
          <a:xfrm>
            <a:off x="8175370" y="3429000"/>
            <a:ext cx="3341141" cy="2303359"/>
            <a:chOff x="8241971" y="4053125"/>
            <a:chExt cx="3682541" cy="2538718"/>
          </a:xfrm>
        </p:grpSpPr>
        <p:grpSp>
          <p:nvGrpSpPr>
            <p:cNvPr id="6" name="Group 5">
              <a:extLst>
                <a:ext uri="{FF2B5EF4-FFF2-40B4-BE49-F238E27FC236}">
                  <a16:creationId xmlns:a16="http://schemas.microsoft.com/office/drawing/2014/main" id="{550A7BB4-5823-414B-8464-F78F7F5B7F29}"/>
                </a:ext>
              </a:extLst>
            </p:cNvPr>
            <p:cNvGrpSpPr/>
            <p:nvPr/>
          </p:nvGrpSpPr>
          <p:grpSpPr>
            <a:xfrm>
              <a:off x="8465045" y="4283339"/>
              <a:ext cx="3267018" cy="2209536"/>
              <a:chOff x="8465045" y="4283339"/>
              <a:chExt cx="3267018" cy="2209536"/>
            </a:xfrm>
          </p:grpSpPr>
          <p:pic>
            <p:nvPicPr>
              <p:cNvPr id="14" name="Picture 13">
                <a:extLst>
                  <a:ext uri="{FF2B5EF4-FFF2-40B4-BE49-F238E27FC236}">
                    <a16:creationId xmlns:a16="http://schemas.microsoft.com/office/drawing/2014/main" id="{6B37FAED-3633-43D1-B557-D23BC43AA74A}"/>
                  </a:ext>
                </a:extLst>
              </p:cNvPr>
              <p:cNvPicPr>
                <a:picLocks noChangeAspect="1"/>
              </p:cNvPicPr>
              <p:nvPr/>
            </p:nvPicPr>
            <p:blipFill>
              <a:blip r:embed="rId4"/>
              <a:stretch>
                <a:fillRect/>
              </a:stretch>
            </p:blipFill>
            <p:spPr>
              <a:xfrm>
                <a:off x="8465045" y="4283339"/>
                <a:ext cx="3267018" cy="2209536"/>
              </a:xfrm>
              <a:prstGeom prst="rect">
                <a:avLst/>
              </a:prstGeom>
            </p:spPr>
          </p:pic>
          <p:cxnSp>
            <p:nvCxnSpPr>
              <p:cNvPr id="15" name="Straight Connector 14">
                <a:extLst>
                  <a:ext uri="{FF2B5EF4-FFF2-40B4-BE49-F238E27FC236}">
                    <a16:creationId xmlns:a16="http://schemas.microsoft.com/office/drawing/2014/main" id="{D69960DE-AA11-4DB3-A9EE-753F57866AD5}"/>
                  </a:ext>
                </a:extLst>
              </p:cNvPr>
              <p:cNvCxnSpPr>
                <a:cxnSpLocks/>
              </p:cNvCxnSpPr>
              <p:nvPr/>
            </p:nvCxnSpPr>
            <p:spPr>
              <a:xfrm flipH="1">
                <a:off x="8810000" y="4506295"/>
                <a:ext cx="76654" cy="361379"/>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B7622696-C3AD-4A55-8654-358D0C605985}"/>
                  </a:ext>
                </a:extLst>
              </p:cNvPr>
              <p:cNvCxnSpPr>
                <a:cxnSpLocks/>
              </p:cNvCxnSpPr>
              <p:nvPr/>
            </p:nvCxnSpPr>
            <p:spPr>
              <a:xfrm>
                <a:off x="8810000" y="4867674"/>
                <a:ext cx="443509" cy="969155"/>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FAE12842-B00B-4B55-97BB-0EAE2AECFC69}"/>
                  </a:ext>
                </a:extLst>
              </p:cNvPr>
              <p:cNvCxnSpPr>
                <a:cxnSpLocks/>
              </p:cNvCxnSpPr>
              <p:nvPr/>
            </p:nvCxnSpPr>
            <p:spPr>
              <a:xfrm flipH="1" flipV="1">
                <a:off x="9253509" y="5836829"/>
                <a:ext cx="1264829" cy="317401"/>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4BCB5B87-0138-427A-B46D-D9DC228A443A}"/>
                  </a:ext>
                </a:extLst>
              </p:cNvPr>
              <p:cNvCxnSpPr>
                <a:cxnSpLocks/>
              </p:cNvCxnSpPr>
              <p:nvPr/>
            </p:nvCxnSpPr>
            <p:spPr>
              <a:xfrm flipH="1">
                <a:off x="10518338" y="5459024"/>
                <a:ext cx="908924" cy="717939"/>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CA4289D3-E9E0-4BB2-96F9-6FEEA0C90214}"/>
                  </a:ext>
                </a:extLst>
              </p:cNvPr>
              <p:cNvCxnSpPr>
                <a:cxnSpLocks/>
              </p:cNvCxnSpPr>
              <p:nvPr/>
            </p:nvCxnSpPr>
            <p:spPr>
              <a:xfrm flipH="1" flipV="1">
                <a:off x="11290376" y="5132777"/>
                <a:ext cx="136886" cy="326247"/>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C26A0FF9-D3CF-4FB0-BDBE-6008BA29AA2D}"/>
                  </a:ext>
                </a:extLst>
              </p:cNvPr>
              <p:cNvCxnSpPr>
                <a:cxnSpLocks/>
              </p:cNvCxnSpPr>
              <p:nvPr/>
            </p:nvCxnSpPr>
            <p:spPr>
              <a:xfrm flipH="1" flipV="1">
                <a:off x="10972800" y="4814830"/>
                <a:ext cx="317576" cy="317948"/>
              </a:xfrm>
              <a:prstGeom prst="line">
                <a:avLst/>
              </a:prstGeom>
              <a:ln w="38100"/>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7" name="Rectangle 6">
                  <a:extLst>
                    <a:ext uri="{FF2B5EF4-FFF2-40B4-BE49-F238E27FC236}">
                      <a16:creationId xmlns:a16="http://schemas.microsoft.com/office/drawing/2014/main" id="{DB2D5444-CA36-40C4-A4BA-D6D6586A8CA4}"/>
                    </a:ext>
                  </a:extLst>
                </p:cNvPr>
                <p:cNvSpPr/>
                <p:nvPr/>
              </p:nvSpPr>
              <p:spPr>
                <a:xfrm>
                  <a:off x="8807361" y="4053125"/>
                  <a:ext cx="446148"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𝑧</m:t>
                            </m:r>
                          </m:e>
                          <m:sub>
                            <m:r>
                              <a:rPr lang="en-US" b="0" i="1" smtClean="0">
                                <a:latin typeface="Cambria Math" panose="02040503050406030204" pitchFamily="18" charset="0"/>
                              </a:rPr>
                              <m:t>1</m:t>
                            </m:r>
                          </m:sub>
                        </m:sSub>
                      </m:oMath>
                    </m:oMathPara>
                  </a14:m>
                  <a:endParaRPr lang="en-US" dirty="0"/>
                </a:p>
              </p:txBody>
            </p:sp>
          </mc:Choice>
          <mc:Fallback xmlns="">
            <p:sp>
              <p:nvSpPr>
                <p:cNvPr id="28" name="Rectangle 27">
                  <a:extLst>
                    <a:ext uri="{FF2B5EF4-FFF2-40B4-BE49-F238E27FC236}">
                      <a16:creationId xmlns:a16="http://schemas.microsoft.com/office/drawing/2014/main" id="{426696F7-D313-43E8-94B0-388E00B119F8}"/>
                    </a:ext>
                  </a:extLst>
                </p:cNvPr>
                <p:cNvSpPr>
                  <a:spLocks noRot="1" noChangeAspect="1" noMove="1" noResize="1" noEditPoints="1" noAdjustHandles="1" noChangeArrowheads="1" noChangeShapeType="1" noTextEdit="1"/>
                </p:cNvSpPr>
                <p:nvPr/>
              </p:nvSpPr>
              <p:spPr>
                <a:xfrm>
                  <a:off x="8807361" y="4053125"/>
                  <a:ext cx="446148" cy="369332"/>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Rectangle 7">
                  <a:extLst>
                    <a:ext uri="{FF2B5EF4-FFF2-40B4-BE49-F238E27FC236}">
                      <a16:creationId xmlns:a16="http://schemas.microsoft.com/office/drawing/2014/main" id="{E7A49D30-E91F-47F9-A666-7D461AF22655}"/>
                    </a:ext>
                  </a:extLst>
                </p:cNvPr>
                <p:cNvSpPr/>
                <p:nvPr/>
              </p:nvSpPr>
              <p:spPr>
                <a:xfrm>
                  <a:off x="8241971" y="4691221"/>
                  <a:ext cx="451470"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𝑧</m:t>
                            </m:r>
                          </m:e>
                          <m:sub>
                            <m:r>
                              <a:rPr lang="en-US" b="0" i="1" smtClean="0">
                                <a:latin typeface="Cambria Math" panose="02040503050406030204" pitchFamily="18" charset="0"/>
                              </a:rPr>
                              <m:t>2</m:t>
                            </m:r>
                          </m:sub>
                        </m:sSub>
                      </m:oMath>
                    </m:oMathPara>
                  </a14:m>
                  <a:endParaRPr lang="en-US" dirty="0"/>
                </a:p>
              </p:txBody>
            </p:sp>
          </mc:Choice>
          <mc:Fallback xmlns="">
            <p:sp>
              <p:nvSpPr>
                <p:cNvPr id="31" name="Rectangle 30">
                  <a:extLst>
                    <a:ext uri="{FF2B5EF4-FFF2-40B4-BE49-F238E27FC236}">
                      <a16:creationId xmlns:a16="http://schemas.microsoft.com/office/drawing/2014/main" id="{21231C4E-6054-45C5-BBAB-7A40FA9F4985}"/>
                    </a:ext>
                  </a:extLst>
                </p:cNvPr>
                <p:cNvSpPr>
                  <a:spLocks noRot="1" noChangeAspect="1" noMove="1" noResize="1" noEditPoints="1" noAdjustHandles="1" noChangeArrowheads="1" noChangeShapeType="1" noTextEdit="1"/>
                </p:cNvSpPr>
                <p:nvPr/>
              </p:nvSpPr>
              <p:spPr>
                <a:xfrm>
                  <a:off x="8241971" y="4691221"/>
                  <a:ext cx="451470" cy="369332"/>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Rectangle 8">
                  <a:extLst>
                    <a:ext uri="{FF2B5EF4-FFF2-40B4-BE49-F238E27FC236}">
                      <a16:creationId xmlns:a16="http://schemas.microsoft.com/office/drawing/2014/main" id="{58B63028-FFD9-4F48-B21C-02DDCE503176}"/>
                    </a:ext>
                  </a:extLst>
                </p:cNvPr>
                <p:cNvSpPr/>
                <p:nvPr/>
              </p:nvSpPr>
              <p:spPr>
                <a:xfrm>
                  <a:off x="8807361" y="5758188"/>
                  <a:ext cx="451470"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𝑧</m:t>
                            </m:r>
                          </m:e>
                          <m:sub>
                            <m:r>
                              <a:rPr lang="en-US" b="0" i="1" smtClean="0">
                                <a:latin typeface="Cambria Math" panose="02040503050406030204" pitchFamily="18" charset="0"/>
                              </a:rPr>
                              <m:t>3</m:t>
                            </m:r>
                          </m:sub>
                        </m:sSub>
                      </m:oMath>
                    </m:oMathPara>
                  </a14:m>
                  <a:endParaRPr lang="en-US" dirty="0"/>
                </a:p>
              </p:txBody>
            </p:sp>
          </mc:Choice>
          <mc:Fallback xmlns="">
            <p:sp>
              <p:nvSpPr>
                <p:cNvPr id="32" name="Rectangle 31">
                  <a:extLst>
                    <a:ext uri="{FF2B5EF4-FFF2-40B4-BE49-F238E27FC236}">
                      <a16:creationId xmlns:a16="http://schemas.microsoft.com/office/drawing/2014/main" id="{E3884150-FBA7-4CF1-94B5-E6FD3DB635E4}"/>
                    </a:ext>
                  </a:extLst>
                </p:cNvPr>
                <p:cNvSpPr>
                  <a:spLocks noRot="1" noChangeAspect="1" noMove="1" noResize="1" noEditPoints="1" noAdjustHandles="1" noChangeArrowheads="1" noChangeShapeType="1" noTextEdit="1"/>
                </p:cNvSpPr>
                <p:nvPr/>
              </p:nvSpPr>
              <p:spPr>
                <a:xfrm>
                  <a:off x="8807361" y="5758188"/>
                  <a:ext cx="451470" cy="369332"/>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Rectangle 9">
                  <a:extLst>
                    <a:ext uri="{FF2B5EF4-FFF2-40B4-BE49-F238E27FC236}">
                      <a16:creationId xmlns:a16="http://schemas.microsoft.com/office/drawing/2014/main" id="{AC59D291-21D5-4C97-AB24-2F3D6B5BB579}"/>
                    </a:ext>
                  </a:extLst>
                </p:cNvPr>
                <p:cNvSpPr/>
                <p:nvPr/>
              </p:nvSpPr>
              <p:spPr>
                <a:xfrm>
                  <a:off x="10147933" y="6222511"/>
                  <a:ext cx="451470"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𝑧</m:t>
                            </m:r>
                          </m:e>
                          <m:sub>
                            <m:r>
                              <a:rPr lang="en-US" b="0" i="1" smtClean="0">
                                <a:latin typeface="Cambria Math" panose="02040503050406030204" pitchFamily="18" charset="0"/>
                              </a:rPr>
                              <m:t>4</m:t>
                            </m:r>
                          </m:sub>
                        </m:sSub>
                      </m:oMath>
                    </m:oMathPara>
                  </a14:m>
                  <a:endParaRPr lang="en-US" dirty="0"/>
                </a:p>
              </p:txBody>
            </p:sp>
          </mc:Choice>
          <mc:Fallback xmlns="">
            <p:sp>
              <p:nvSpPr>
                <p:cNvPr id="34" name="Rectangle 33">
                  <a:extLst>
                    <a:ext uri="{FF2B5EF4-FFF2-40B4-BE49-F238E27FC236}">
                      <a16:creationId xmlns:a16="http://schemas.microsoft.com/office/drawing/2014/main" id="{24202826-B438-49F2-ABF6-7A790E54FCBE}"/>
                    </a:ext>
                  </a:extLst>
                </p:cNvPr>
                <p:cNvSpPr>
                  <a:spLocks noRot="1" noChangeAspect="1" noMove="1" noResize="1" noEditPoints="1" noAdjustHandles="1" noChangeArrowheads="1" noChangeShapeType="1" noTextEdit="1"/>
                </p:cNvSpPr>
                <p:nvPr/>
              </p:nvSpPr>
              <p:spPr>
                <a:xfrm>
                  <a:off x="10147933" y="6222511"/>
                  <a:ext cx="451470" cy="369332"/>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Rectangle 10">
                  <a:extLst>
                    <a:ext uri="{FF2B5EF4-FFF2-40B4-BE49-F238E27FC236}">
                      <a16:creationId xmlns:a16="http://schemas.microsoft.com/office/drawing/2014/main" id="{37BA98F9-47C5-421E-8066-8DB7D717F3AB}"/>
                    </a:ext>
                  </a:extLst>
                </p:cNvPr>
                <p:cNvSpPr/>
                <p:nvPr/>
              </p:nvSpPr>
              <p:spPr>
                <a:xfrm>
                  <a:off x="11473042" y="5508681"/>
                  <a:ext cx="451470"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𝑧</m:t>
                            </m:r>
                          </m:e>
                          <m:sub>
                            <m:r>
                              <a:rPr lang="en-US" b="0" i="1" smtClean="0">
                                <a:latin typeface="Cambria Math" panose="02040503050406030204" pitchFamily="18" charset="0"/>
                              </a:rPr>
                              <m:t>5</m:t>
                            </m:r>
                          </m:sub>
                        </m:sSub>
                      </m:oMath>
                    </m:oMathPara>
                  </a14:m>
                  <a:endParaRPr lang="en-US" dirty="0"/>
                </a:p>
              </p:txBody>
            </p:sp>
          </mc:Choice>
          <mc:Fallback xmlns="">
            <p:sp>
              <p:nvSpPr>
                <p:cNvPr id="35" name="Rectangle 34">
                  <a:extLst>
                    <a:ext uri="{FF2B5EF4-FFF2-40B4-BE49-F238E27FC236}">
                      <a16:creationId xmlns:a16="http://schemas.microsoft.com/office/drawing/2014/main" id="{03E89C29-8076-4745-9C09-4FE498D218BF}"/>
                    </a:ext>
                  </a:extLst>
                </p:cNvPr>
                <p:cNvSpPr>
                  <a:spLocks noRot="1" noChangeAspect="1" noMove="1" noResize="1" noEditPoints="1" noAdjustHandles="1" noChangeArrowheads="1" noChangeShapeType="1" noTextEdit="1"/>
                </p:cNvSpPr>
                <p:nvPr/>
              </p:nvSpPr>
              <p:spPr>
                <a:xfrm>
                  <a:off x="11473042" y="5508681"/>
                  <a:ext cx="451470" cy="369332"/>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Rectangle 11">
                  <a:extLst>
                    <a:ext uri="{FF2B5EF4-FFF2-40B4-BE49-F238E27FC236}">
                      <a16:creationId xmlns:a16="http://schemas.microsoft.com/office/drawing/2014/main" id="{827EC7AE-3A4D-4280-A02A-1631EFE23054}"/>
                    </a:ext>
                  </a:extLst>
                </p:cNvPr>
                <p:cNvSpPr/>
                <p:nvPr/>
              </p:nvSpPr>
              <p:spPr>
                <a:xfrm>
                  <a:off x="11379479" y="4819067"/>
                  <a:ext cx="451470"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𝑧</m:t>
                            </m:r>
                          </m:e>
                          <m:sub>
                            <m:r>
                              <a:rPr lang="en-US" b="0" i="1" smtClean="0">
                                <a:latin typeface="Cambria Math" panose="02040503050406030204" pitchFamily="18" charset="0"/>
                              </a:rPr>
                              <m:t>6</m:t>
                            </m:r>
                          </m:sub>
                        </m:sSub>
                      </m:oMath>
                    </m:oMathPara>
                  </a14:m>
                  <a:endParaRPr lang="en-US" dirty="0"/>
                </a:p>
              </p:txBody>
            </p:sp>
          </mc:Choice>
          <mc:Fallback xmlns="">
            <p:sp>
              <p:nvSpPr>
                <p:cNvPr id="36" name="Rectangle 35">
                  <a:extLst>
                    <a:ext uri="{FF2B5EF4-FFF2-40B4-BE49-F238E27FC236}">
                      <a16:creationId xmlns:a16="http://schemas.microsoft.com/office/drawing/2014/main" id="{7EB23B2D-ABFA-4F4E-B3C4-C1B1DE1BE07C}"/>
                    </a:ext>
                  </a:extLst>
                </p:cNvPr>
                <p:cNvSpPr>
                  <a:spLocks noRot="1" noChangeAspect="1" noMove="1" noResize="1" noEditPoints="1" noAdjustHandles="1" noChangeArrowheads="1" noChangeShapeType="1" noTextEdit="1"/>
                </p:cNvSpPr>
                <p:nvPr/>
              </p:nvSpPr>
              <p:spPr>
                <a:xfrm>
                  <a:off x="11379479" y="4819067"/>
                  <a:ext cx="451470" cy="369332"/>
                </a:xfrm>
                <a:prstGeom prst="rect">
                  <a:avLst/>
                </a:prstGeom>
                <a:blipFill>
                  <a:blip r:embed="rId1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Rectangle 12">
                  <a:extLst>
                    <a:ext uri="{FF2B5EF4-FFF2-40B4-BE49-F238E27FC236}">
                      <a16:creationId xmlns:a16="http://schemas.microsoft.com/office/drawing/2014/main" id="{A1D8EEE7-F585-43B6-B994-D7DA38D3E584}"/>
                    </a:ext>
                  </a:extLst>
                </p:cNvPr>
                <p:cNvSpPr/>
                <p:nvPr/>
              </p:nvSpPr>
              <p:spPr>
                <a:xfrm>
                  <a:off x="10844228" y="4303918"/>
                  <a:ext cx="451470"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𝑧</m:t>
                            </m:r>
                          </m:e>
                          <m:sub>
                            <m:r>
                              <a:rPr lang="en-US" b="0" i="1" smtClean="0">
                                <a:latin typeface="Cambria Math" panose="02040503050406030204" pitchFamily="18" charset="0"/>
                              </a:rPr>
                              <m:t>7</m:t>
                            </m:r>
                          </m:sub>
                        </m:sSub>
                      </m:oMath>
                    </m:oMathPara>
                  </a14:m>
                  <a:endParaRPr lang="en-US" dirty="0"/>
                </a:p>
              </p:txBody>
            </p:sp>
          </mc:Choice>
          <mc:Fallback xmlns="">
            <p:sp>
              <p:nvSpPr>
                <p:cNvPr id="37" name="Rectangle 36">
                  <a:extLst>
                    <a:ext uri="{FF2B5EF4-FFF2-40B4-BE49-F238E27FC236}">
                      <a16:creationId xmlns:a16="http://schemas.microsoft.com/office/drawing/2014/main" id="{35B391E3-6BD9-4B41-A7B3-62176D08D40A}"/>
                    </a:ext>
                  </a:extLst>
                </p:cNvPr>
                <p:cNvSpPr>
                  <a:spLocks noRot="1" noChangeAspect="1" noMove="1" noResize="1" noEditPoints="1" noAdjustHandles="1" noChangeArrowheads="1" noChangeShapeType="1" noTextEdit="1"/>
                </p:cNvSpPr>
                <p:nvPr/>
              </p:nvSpPr>
              <p:spPr>
                <a:xfrm>
                  <a:off x="10844228" y="4303918"/>
                  <a:ext cx="451470" cy="369332"/>
                </a:xfrm>
                <a:prstGeom prst="rect">
                  <a:avLst/>
                </a:prstGeom>
                <a:blipFill>
                  <a:blip r:embed="rId12"/>
                  <a:stretch>
                    <a:fillRect/>
                  </a:stretch>
                </a:blipFill>
              </p:spPr>
              <p:txBody>
                <a:bodyPr/>
                <a:lstStyle/>
                <a:p>
                  <a:r>
                    <a:rPr lang="en-US">
                      <a:noFill/>
                    </a:rPr>
                    <a:t> </a:t>
                  </a:r>
                </a:p>
              </p:txBody>
            </p:sp>
          </mc:Fallback>
        </mc:AlternateContent>
      </p:grpSp>
    </p:spTree>
    <p:extLst>
      <p:ext uri="{BB962C8B-B14F-4D97-AF65-F5344CB8AC3E}">
        <p14:creationId xmlns:p14="http://schemas.microsoft.com/office/powerpoint/2010/main" val="275062698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C93EBD-B2EE-479A-B1A7-803E9F54C5A6}"/>
              </a:ext>
            </a:extLst>
          </p:cNvPr>
          <p:cNvSpPr>
            <a:spLocks noGrp="1"/>
          </p:cNvSpPr>
          <p:nvPr>
            <p:ph type="title"/>
          </p:nvPr>
        </p:nvSpPr>
        <p:spPr/>
        <p:txBody>
          <a:bodyPr/>
          <a:lstStyle/>
          <a:p>
            <a:r>
              <a:rPr lang="en-US" dirty="0"/>
              <a:t>Optimal Parametrization</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F4748262-8BCF-4C1C-BE79-94BA506362F1}"/>
                  </a:ext>
                </a:extLst>
              </p:cNvPr>
              <p:cNvSpPr>
                <a:spLocks noGrp="1"/>
              </p:cNvSpPr>
              <p:nvPr>
                <p:ph idx="1"/>
              </p:nvPr>
            </p:nvSpPr>
            <p:spPr/>
            <p:txBody>
              <a:bodyPr/>
              <a:lstStyle/>
              <a:p>
                <a:r>
                  <a:rPr lang="en-US" dirty="0"/>
                  <a:t>Cost of selected parametrization</a:t>
                </a:r>
              </a:p>
              <a:p>
                <a:endParaRPr lang="en-US" dirty="0"/>
              </a:p>
              <a:p>
                <a:endParaRPr lang="en-US" dirty="0"/>
              </a:p>
              <a:p>
                <a:endParaRPr lang="en-US" dirty="0"/>
              </a:p>
              <a:p>
                <a:endParaRPr lang="en-US" dirty="0"/>
              </a:p>
              <a:p>
                <a:endParaRPr lang="en-US" dirty="0"/>
              </a:p>
              <a:p>
                <a:endParaRPr lang="en-US" dirty="0"/>
              </a:p>
              <a:p>
                <a:r>
                  <a:rPr lang="en-US" dirty="0"/>
                  <a:t>The two dimensional search space is </a:t>
                </a:r>
                <a14:m>
                  <m:oMath xmlns:m="http://schemas.openxmlformats.org/officeDocument/2006/math">
                    <m:r>
                      <a:rPr lang="en-US">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𝛼</m:t>
                    </m:r>
                    <m:r>
                      <a:rPr lang="en-US" i="1">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𝑡</m:t>
                        </m:r>
                      </m:e>
                      <m:sub>
                        <m:r>
                          <a:rPr lang="en-US" i="1">
                            <a:latin typeface="Cambria Math" panose="02040503050406030204" pitchFamily="18" charset="0"/>
                            <a:ea typeface="Cambria Math" panose="02040503050406030204" pitchFamily="18" charset="0"/>
                          </a:rPr>
                          <m:t>𝑚𝑎𝑥</m:t>
                        </m:r>
                      </m:sub>
                    </m:sSub>
                    <m:r>
                      <a:rPr lang="en-US" i="1">
                        <a:latin typeface="Cambria Math" panose="02040503050406030204" pitchFamily="18" charset="0"/>
                        <a:ea typeface="Cambria Math" panose="02040503050406030204" pitchFamily="18" charset="0"/>
                      </a:rPr>
                      <m:t>}</m:t>
                    </m:r>
                  </m:oMath>
                </a14:m>
                <a:endParaRPr lang="en-US" dirty="0"/>
              </a:p>
              <a:p>
                <a:endParaRPr lang="en-US" dirty="0"/>
              </a:p>
            </p:txBody>
          </p:sp>
        </mc:Choice>
        <mc:Fallback xmlns="">
          <p:sp>
            <p:nvSpPr>
              <p:cNvPr id="3" name="Content Placeholder 2">
                <a:extLst>
                  <a:ext uri="{FF2B5EF4-FFF2-40B4-BE49-F238E27FC236}">
                    <a16:creationId xmlns:a16="http://schemas.microsoft.com/office/drawing/2014/main" id="{F4748262-8BCF-4C1C-BE79-94BA506362F1}"/>
                  </a:ext>
                </a:extLst>
              </p:cNvPr>
              <p:cNvSpPr>
                <a:spLocks noGrp="1" noRot="1" noChangeAspect="1" noMove="1" noResize="1" noEditPoints="1" noAdjustHandles="1" noChangeArrowheads="1" noChangeShapeType="1" noTextEdit="1"/>
              </p:cNvSpPr>
              <p:nvPr>
                <p:ph idx="1"/>
              </p:nvPr>
            </p:nvSpPr>
            <p:spPr>
              <a:blipFill>
                <a:blip r:embed="rId4"/>
                <a:stretch>
                  <a:fillRect l="-1043" t="-2241"/>
                </a:stretch>
              </a:blipFill>
            </p:spPr>
            <p:txBody>
              <a:bodyPr/>
              <a:lstStyle/>
              <a:p>
                <a:r>
                  <a:rPr lang="en-US">
                    <a:noFill/>
                  </a:rPr>
                  <a:t> </a:t>
                </a:r>
              </a:p>
            </p:txBody>
          </p:sp>
        </mc:Fallback>
      </mc:AlternateContent>
      <p:pic>
        <p:nvPicPr>
          <p:cNvPr id="6" name="Picture 5">
            <a:extLst>
              <a:ext uri="{FF2B5EF4-FFF2-40B4-BE49-F238E27FC236}">
                <a16:creationId xmlns:a16="http://schemas.microsoft.com/office/drawing/2014/main" id="{81CF4917-8154-4832-9346-0AE49D971F9F}"/>
              </a:ext>
            </a:extLst>
          </p:cNvPr>
          <p:cNvPicPr>
            <a:picLocks noChangeAspect="1"/>
          </p:cNvPicPr>
          <p:nvPr>
            <p:custDataLst>
              <p:tags r:id="rId1"/>
            </p:custDataLst>
          </p:nvPr>
        </p:nvPicPr>
        <p:blipFill>
          <a:blip r:embed="rId5">
            <a:extLst>
              <a:ext uri="{28A0092B-C50C-407E-A947-70E740481C1C}">
                <a14:useLocalDpi xmlns:a14="http://schemas.microsoft.com/office/drawing/2010/main" val="0"/>
              </a:ext>
            </a:extLst>
          </a:blip>
          <a:stretch>
            <a:fillRect/>
          </a:stretch>
        </p:blipFill>
        <p:spPr>
          <a:xfrm>
            <a:off x="3828211" y="2581694"/>
            <a:ext cx="4223126" cy="507999"/>
          </a:xfrm>
          <a:prstGeom prst="rect">
            <a:avLst/>
          </a:prstGeom>
        </p:spPr>
      </p:pic>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53D911CF-EB3F-4879-A018-BBAD1B25CA66}"/>
                  </a:ext>
                </a:extLst>
              </p:cNvPr>
              <p:cNvSpPr txBox="1"/>
              <p:nvPr/>
            </p:nvSpPr>
            <p:spPr>
              <a:xfrm flipH="1">
                <a:off x="4370428" y="3313979"/>
                <a:ext cx="3353089" cy="1599284"/>
              </a:xfrm>
              <a:prstGeom prst="rect">
                <a:avLst/>
              </a:prstGeom>
              <a:noFill/>
            </p:spPr>
            <p:txBody>
              <a:bodyPr wrap="square" rtlCol="0">
                <a:spAutoFit/>
              </a:bodyPr>
              <a:lstStyle/>
              <a:p>
                <a14:m>
                  <m:oMath xmlns:m="http://schemas.openxmlformats.org/officeDocument/2006/math">
                    <m:sSub>
                      <m:sSubPr>
                        <m:ctrlPr>
                          <a:rPr lang="en-US" sz="2400" i="1" smtClean="0">
                            <a:latin typeface="Cambria Math" panose="02040503050406030204" pitchFamily="18" charset="0"/>
                          </a:rPr>
                        </m:ctrlPr>
                      </m:sSubPr>
                      <m:e>
                        <m:r>
                          <a:rPr lang="en-US" sz="2400" b="0" i="1" smtClean="0">
                            <a:latin typeface="Cambria Math" panose="02040503050406030204" pitchFamily="18" charset="0"/>
                          </a:rPr>
                          <m:t>𝐶</m:t>
                        </m:r>
                      </m:e>
                      <m:sub>
                        <m:r>
                          <a:rPr lang="en-US" sz="2400" b="0" i="1" smtClean="0">
                            <a:latin typeface="Cambria Math" panose="02040503050406030204" pitchFamily="18" charset="0"/>
                          </a:rPr>
                          <m:t>𝑡</m:t>
                        </m:r>
                      </m:sub>
                    </m:sSub>
                  </m:oMath>
                </a14:m>
                <a:r>
                  <a:rPr lang="en-US" sz="2400" dirty="0"/>
                  <a:t>: Total cost</a:t>
                </a:r>
              </a:p>
              <a:p>
                <a14:m>
                  <m:oMath xmlns:m="http://schemas.openxmlformats.org/officeDocument/2006/math">
                    <m:sSub>
                      <m:sSubPr>
                        <m:ctrlPr>
                          <a:rPr lang="en-US" sz="2400" i="1">
                            <a:latin typeface="Cambria Math" panose="02040503050406030204" pitchFamily="18" charset="0"/>
                          </a:rPr>
                        </m:ctrlPr>
                      </m:sSubPr>
                      <m:e>
                        <m:r>
                          <a:rPr lang="en-US" sz="2400" i="1">
                            <a:latin typeface="Cambria Math" panose="02040503050406030204" pitchFamily="18" charset="0"/>
                          </a:rPr>
                          <m:t>𝐶</m:t>
                        </m:r>
                      </m:e>
                      <m:sub>
                        <m:r>
                          <a:rPr lang="en-US" sz="2400" b="0" i="1" smtClean="0">
                            <a:latin typeface="Cambria Math" panose="02040503050406030204" pitchFamily="18" charset="0"/>
                          </a:rPr>
                          <m:t>𝑓</m:t>
                        </m:r>
                      </m:sub>
                    </m:sSub>
                  </m:oMath>
                </a14:m>
                <a:r>
                  <a:rPr lang="en-US" sz="2400" dirty="0"/>
                  <a:t>: Fitting cost</a:t>
                </a:r>
              </a:p>
              <a:p>
                <a14:m>
                  <m:oMath xmlns:m="http://schemas.openxmlformats.org/officeDocument/2006/math">
                    <m:sSub>
                      <m:sSubPr>
                        <m:ctrlPr>
                          <a:rPr lang="en-US" sz="2400" i="1">
                            <a:latin typeface="Cambria Math" panose="02040503050406030204" pitchFamily="18" charset="0"/>
                          </a:rPr>
                        </m:ctrlPr>
                      </m:sSubPr>
                      <m:e>
                        <m:r>
                          <a:rPr lang="en-US" sz="2400" i="1">
                            <a:latin typeface="Cambria Math" panose="02040503050406030204" pitchFamily="18" charset="0"/>
                          </a:rPr>
                          <m:t>𝐶</m:t>
                        </m:r>
                      </m:e>
                      <m:sub>
                        <m:r>
                          <a:rPr lang="en-US" sz="2400" b="0" i="1" smtClean="0">
                            <a:latin typeface="Cambria Math" panose="02040503050406030204" pitchFamily="18" charset="0"/>
                          </a:rPr>
                          <m:t>h</m:t>
                        </m:r>
                      </m:sub>
                    </m:sSub>
                  </m:oMath>
                </a14:m>
                <a:r>
                  <a:rPr lang="en-US" sz="2400" dirty="0"/>
                  <a:t>: Harmonic cost</a:t>
                </a:r>
              </a:p>
              <a:p>
                <a14:m>
                  <m:oMath xmlns:m="http://schemas.openxmlformats.org/officeDocument/2006/math">
                    <m:sSub>
                      <m:sSubPr>
                        <m:ctrlPr>
                          <a:rPr lang="en-US" sz="2400" i="1">
                            <a:latin typeface="Cambria Math" panose="02040503050406030204" pitchFamily="18" charset="0"/>
                          </a:rPr>
                        </m:ctrlPr>
                      </m:sSubPr>
                      <m:e>
                        <m:r>
                          <a:rPr lang="en-US" sz="2400" i="1">
                            <a:latin typeface="Cambria Math" panose="02040503050406030204" pitchFamily="18" charset="0"/>
                          </a:rPr>
                          <m:t>𝐶</m:t>
                        </m:r>
                      </m:e>
                      <m:sub>
                        <m:r>
                          <a:rPr lang="en-US" sz="2400" b="0" i="1" smtClean="0">
                            <a:latin typeface="Cambria Math" panose="02040503050406030204" pitchFamily="18" charset="0"/>
                          </a:rPr>
                          <m:t>𝑠</m:t>
                        </m:r>
                      </m:sub>
                    </m:sSub>
                  </m:oMath>
                </a14:m>
                <a:r>
                  <a:rPr lang="en-US" sz="2400" dirty="0"/>
                  <a:t>: Speed cost</a:t>
                </a:r>
              </a:p>
            </p:txBody>
          </p:sp>
        </mc:Choice>
        <mc:Fallback xmlns="">
          <p:sp>
            <p:nvSpPr>
              <p:cNvPr id="7" name="TextBox 6">
                <a:extLst>
                  <a:ext uri="{FF2B5EF4-FFF2-40B4-BE49-F238E27FC236}">
                    <a16:creationId xmlns:a16="http://schemas.microsoft.com/office/drawing/2014/main" id="{53D911CF-EB3F-4879-A018-BBAD1B25CA66}"/>
                  </a:ext>
                </a:extLst>
              </p:cNvPr>
              <p:cNvSpPr txBox="1">
                <a:spLocks noRot="1" noChangeAspect="1" noMove="1" noResize="1" noEditPoints="1" noAdjustHandles="1" noChangeArrowheads="1" noChangeShapeType="1" noTextEdit="1"/>
              </p:cNvSpPr>
              <p:nvPr/>
            </p:nvSpPr>
            <p:spPr>
              <a:xfrm flipH="1">
                <a:off x="4370428" y="3313979"/>
                <a:ext cx="3353089" cy="1599284"/>
              </a:xfrm>
              <a:prstGeom prst="rect">
                <a:avLst/>
              </a:prstGeom>
              <a:blipFill>
                <a:blip r:embed="rId6"/>
                <a:stretch>
                  <a:fillRect l="-545" t="-3053" b="-8015"/>
                </a:stretch>
              </a:blipFill>
            </p:spPr>
            <p:txBody>
              <a:bodyPr/>
              <a:lstStyle/>
              <a:p>
                <a:r>
                  <a:rPr lang="en-US">
                    <a:noFill/>
                  </a:rPr>
                  <a:t> </a:t>
                </a:r>
              </a:p>
            </p:txBody>
          </p:sp>
        </mc:Fallback>
      </mc:AlternateContent>
    </p:spTree>
    <p:extLst>
      <p:ext uri="{BB962C8B-B14F-4D97-AF65-F5344CB8AC3E}">
        <p14:creationId xmlns:p14="http://schemas.microsoft.com/office/powerpoint/2010/main" val="413516257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529C01-F115-4D1E-A67A-B011F6472459}"/>
              </a:ext>
            </a:extLst>
          </p:cNvPr>
          <p:cNvSpPr>
            <a:spLocks noGrp="1"/>
          </p:cNvSpPr>
          <p:nvPr>
            <p:ph type="title"/>
          </p:nvPr>
        </p:nvSpPr>
        <p:spPr/>
        <p:txBody>
          <a:bodyPr/>
          <a:lstStyle/>
          <a:p>
            <a:r>
              <a:rPr lang="en-US" dirty="0"/>
              <a:t>Optimal Parametrization: Fitting cost</a:t>
            </a:r>
          </a:p>
        </p:txBody>
      </p:sp>
      <p:sp>
        <p:nvSpPr>
          <p:cNvPr id="3" name="Content Placeholder 2">
            <a:extLst>
              <a:ext uri="{FF2B5EF4-FFF2-40B4-BE49-F238E27FC236}">
                <a16:creationId xmlns:a16="http://schemas.microsoft.com/office/drawing/2014/main" id="{8DA48263-3537-43FE-8CCF-E5C0DBD9C036}"/>
              </a:ext>
            </a:extLst>
          </p:cNvPr>
          <p:cNvSpPr>
            <a:spLocks noGrp="1"/>
          </p:cNvSpPr>
          <p:nvPr>
            <p:ph idx="1"/>
          </p:nvPr>
        </p:nvSpPr>
        <p:spPr/>
        <p:txBody>
          <a:bodyPr/>
          <a:lstStyle/>
          <a:p>
            <a:r>
              <a:rPr lang="en-US" dirty="0"/>
              <a:t>Normalized fitting cost for a task curve</a:t>
            </a:r>
          </a:p>
        </p:txBody>
      </p:sp>
      <p:pic>
        <p:nvPicPr>
          <p:cNvPr id="5" name="Picture 4">
            <a:extLst>
              <a:ext uri="{FF2B5EF4-FFF2-40B4-BE49-F238E27FC236}">
                <a16:creationId xmlns:a16="http://schemas.microsoft.com/office/drawing/2014/main" id="{A664320E-4582-4063-948E-ABC4C1BAEF69}"/>
              </a:ext>
            </a:extLst>
          </p:cNvPr>
          <p:cNvPicPr>
            <a:picLocks noChangeAspect="1"/>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3314133" y="2626264"/>
            <a:ext cx="5563733" cy="1486933"/>
          </a:xfrm>
          <a:prstGeom prst="rect">
            <a:avLst/>
          </a:prstGeom>
        </p:spPr>
      </p:pic>
    </p:spTree>
    <p:extLst>
      <p:ext uri="{BB962C8B-B14F-4D97-AF65-F5344CB8AC3E}">
        <p14:creationId xmlns:p14="http://schemas.microsoft.com/office/powerpoint/2010/main" val="200336124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35A83B-3D5D-4C8B-9058-51726D4AF0B1}"/>
              </a:ext>
            </a:extLst>
          </p:cNvPr>
          <p:cNvSpPr>
            <a:spLocks noGrp="1"/>
          </p:cNvSpPr>
          <p:nvPr>
            <p:ph type="title"/>
          </p:nvPr>
        </p:nvSpPr>
        <p:spPr/>
        <p:txBody>
          <a:bodyPr/>
          <a:lstStyle/>
          <a:p>
            <a:r>
              <a:rPr lang="en-US" dirty="0"/>
              <a:t>Optimal Parametrization: Harmonic cost</a:t>
            </a:r>
          </a:p>
        </p:txBody>
      </p:sp>
      <p:sp>
        <p:nvSpPr>
          <p:cNvPr id="3" name="Content Placeholder 2">
            <a:extLst>
              <a:ext uri="{FF2B5EF4-FFF2-40B4-BE49-F238E27FC236}">
                <a16:creationId xmlns:a16="http://schemas.microsoft.com/office/drawing/2014/main" id="{744F18E8-978D-41B5-9390-EEDCC3530C97}"/>
              </a:ext>
            </a:extLst>
          </p:cNvPr>
          <p:cNvSpPr>
            <a:spLocks noGrp="1"/>
          </p:cNvSpPr>
          <p:nvPr>
            <p:ph idx="1"/>
          </p:nvPr>
        </p:nvSpPr>
        <p:spPr/>
        <p:txBody>
          <a:bodyPr/>
          <a:lstStyle/>
          <a:p>
            <a:r>
              <a:rPr lang="en-US" dirty="0"/>
              <a:t>Harmonic analysis of four-bar coupler curves have the magnitude of higher order harmonics to be negligible.</a:t>
            </a:r>
          </a:p>
          <a:p>
            <a:r>
              <a:rPr lang="en-US" dirty="0"/>
              <a:t>Normalized weighted harmonic magnitude for a task curve</a:t>
            </a:r>
          </a:p>
        </p:txBody>
      </p:sp>
      <p:pic>
        <p:nvPicPr>
          <p:cNvPr id="7" name="Picture 6">
            <a:extLst>
              <a:ext uri="{FF2B5EF4-FFF2-40B4-BE49-F238E27FC236}">
                <a16:creationId xmlns:a16="http://schemas.microsoft.com/office/drawing/2014/main" id="{823CED2D-9CD7-43FB-8F52-F6F62DE662DE}"/>
              </a:ext>
            </a:extLst>
          </p:cNvPr>
          <p:cNvPicPr>
            <a:picLocks noChangeAspect="1"/>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3412941" y="3281872"/>
            <a:ext cx="5331482" cy="1129102"/>
          </a:xfrm>
          <a:prstGeom prst="rect">
            <a:avLst/>
          </a:prstGeom>
        </p:spPr>
      </p:pic>
    </p:spTree>
    <p:extLst>
      <p:ext uri="{BB962C8B-B14F-4D97-AF65-F5344CB8AC3E}">
        <p14:creationId xmlns:p14="http://schemas.microsoft.com/office/powerpoint/2010/main" val="5734421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DAF8DD-B6A8-4D3F-9ACE-0F255730CCC4}"/>
              </a:ext>
            </a:extLst>
          </p:cNvPr>
          <p:cNvSpPr>
            <a:spLocks noGrp="1"/>
          </p:cNvSpPr>
          <p:nvPr>
            <p:ph type="title"/>
          </p:nvPr>
        </p:nvSpPr>
        <p:spPr/>
        <p:txBody>
          <a:bodyPr/>
          <a:lstStyle/>
          <a:p>
            <a:r>
              <a:rPr lang="en-US" dirty="0"/>
              <a:t>Mechanism Design</a:t>
            </a:r>
          </a:p>
        </p:txBody>
      </p:sp>
      <p:pic>
        <p:nvPicPr>
          <p:cNvPr id="4" name="Picture 3">
            <a:extLst>
              <a:ext uri="{FF2B5EF4-FFF2-40B4-BE49-F238E27FC236}">
                <a16:creationId xmlns:a16="http://schemas.microsoft.com/office/drawing/2014/main" id="{23A186B8-D1D6-44EC-B0EC-A97992B4346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46802" y="3147492"/>
            <a:ext cx="3951946" cy="2852054"/>
          </a:xfrm>
          <a:prstGeom prst="rect">
            <a:avLst/>
          </a:prstGeom>
        </p:spPr>
      </p:pic>
      <p:pic>
        <p:nvPicPr>
          <p:cNvPr id="5" name="Content Placeholder 14">
            <a:extLst>
              <a:ext uri="{FF2B5EF4-FFF2-40B4-BE49-F238E27FC236}">
                <a16:creationId xmlns:a16="http://schemas.microsoft.com/office/drawing/2014/main" id="{F5C082E1-7145-4B11-A265-BD3297542F8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1040" y="2950345"/>
            <a:ext cx="2824628" cy="3039204"/>
          </a:xfrm>
          <a:prstGeom prst="rect">
            <a:avLst/>
          </a:prstGeom>
        </p:spPr>
      </p:pic>
      <p:sp>
        <p:nvSpPr>
          <p:cNvPr id="6" name="TextBox 5">
            <a:extLst>
              <a:ext uri="{FF2B5EF4-FFF2-40B4-BE49-F238E27FC236}">
                <a16:creationId xmlns:a16="http://schemas.microsoft.com/office/drawing/2014/main" id="{9AD9227C-9589-46D8-A44C-91E7D461040D}"/>
              </a:ext>
            </a:extLst>
          </p:cNvPr>
          <p:cNvSpPr txBox="1"/>
          <p:nvPr/>
        </p:nvSpPr>
        <p:spPr>
          <a:xfrm>
            <a:off x="1214495" y="6091082"/>
            <a:ext cx="1984591" cy="369332"/>
          </a:xfrm>
          <a:prstGeom prst="rect">
            <a:avLst/>
          </a:prstGeom>
          <a:noFill/>
        </p:spPr>
        <p:txBody>
          <a:bodyPr wrap="square" rtlCol="0">
            <a:spAutoFit/>
          </a:bodyPr>
          <a:lstStyle/>
          <a:p>
            <a:pPr algn="ctr"/>
            <a:r>
              <a:rPr lang="en-US" dirty="0"/>
              <a:t>Motion Synthesis</a:t>
            </a:r>
          </a:p>
        </p:txBody>
      </p:sp>
      <p:sp>
        <p:nvSpPr>
          <p:cNvPr id="7" name="TextBox 6">
            <a:extLst>
              <a:ext uri="{FF2B5EF4-FFF2-40B4-BE49-F238E27FC236}">
                <a16:creationId xmlns:a16="http://schemas.microsoft.com/office/drawing/2014/main" id="{C3C543AC-8E93-4BD7-9970-88069D7FBDCA}"/>
              </a:ext>
            </a:extLst>
          </p:cNvPr>
          <p:cNvSpPr txBox="1"/>
          <p:nvPr/>
        </p:nvSpPr>
        <p:spPr>
          <a:xfrm>
            <a:off x="4932866" y="6091082"/>
            <a:ext cx="1579817" cy="369332"/>
          </a:xfrm>
          <a:prstGeom prst="rect">
            <a:avLst/>
          </a:prstGeom>
          <a:noFill/>
        </p:spPr>
        <p:txBody>
          <a:bodyPr wrap="square" rtlCol="0">
            <a:spAutoFit/>
          </a:bodyPr>
          <a:lstStyle/>
          <a:p>
            <a:pPr algn="ctr"/>
            <a:r>
              <a:rPr lang="en-US" dirty="0"/>
              <a:t>Path Synthesis</a:t>
            </a:r>
          </a:p>
        </p:txBody>
      </p:sp>
      <p:pic>
        <p:nvPicPr>
          <p:cNvPr id="3074" name="Picture 2" descr="See the source image">
            <a:extLst>
              <a:ext uri="{FF2B5EF4-FFF2-40B4-BE49-F238E27FC236}">
                <a16:creationId xmlns:a16="http://schemas.microsoft.com/office/drawing/2014/main" id="{C2236E55-02DD-4415-B61A-B19E18382621}"/>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8187619" y="2789320"/>
            <a:ext cx="3086947" cy="3200229"/>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4C276D0D-AD1A-440A-ABF1-E0E5C3B8D648}"/>
              </a:ext>
            </a:extLst>
          </p:cNvPr>
          <p:cNvSpPr txBox="1"/>
          <p:nvPr/>
        </p:nvSpPr>
        <p:spPr>
          <a:xfrm>
            <a:off x="8757300" y="6091082"/>
            <a:ext cx="1947584" cy="369332"/>
          </a:xfrm>
          <a:prstGeom prst="rect">
            <a:avLst/>
          </a:prstGeom>
          <a:noFill/>
        </p:spPr>
        <p:txBody>
          <a:bodyPr wrap="square" rtlCol="0">
            <a:spAutoFit/>
          </a:bodyPr>
          <a:lstStyle/>
          <a:p>
            <a:pPr algn="ctr"/>
            <a:r>
              <a:rPr lang="en-US" dirty="0"/>
              <a:t>Function Synthesis</a:t>
            </a:r>
          </a:p>
        </p:txBody>
      </p:sp>
      <p:sp>
        <p:nvSpPr>
          <p:cNvPr id="10" name="Content Placeholder 2">
            <a:extLst>
              <a:ext uri="{FF2B5EF4-FFF2-40B4-BE49-F238E27FC236}">
                <a16:creationId xmlns:a16="http://schemas.microsoft.com/office/drawing/2014/main" id="{20B0CCDA-D9C8-4AF6-AA47-8528E81D7672}"/>
              </a:ext>
            </a:extLst>
          </p:cNvPr>
          <p:cNvSpPr>
            <a:spLocks noGrp="1"/>
          </p:cNvSpPr>
          <p:nvPr>
            <p:ph idx="1"/>
          </p:nvPr>
        </p:nvSpPr>
        <p:spPr>
          <a:xfrm>
            <a:off x="838200" y="1825625"/>
            <a:ext cx="10515600" cy="4351338"/>
          </a:xfrm>
        </p:spPr>
        <p:txBody>
          <a:bodyPr/>
          <a:lstStyle/>
          <a:p>
            <a:r>
              <a:rPr lang="en-US" dirty="0"/>
              <a:t>Design problems have been conventionally posed as Motion, Path or Function Synthesis problem. </a:t>
            </a:r>
          </a:p>
        </p:txBody>
      </p:sp>
    </p:spTree>
    <p:extLst>
      <p:ext uri="{BB962C8B-B14F-4D97-AF65-F5344CB8AC3E}">
        <p14:creationId xmlns:p14="http://schemas.microsoft.com/office/powerpoint/2010/main" val="366650320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9FBBF7-BB5D-47C5-98C7-6FA87B8B9D2F}"/>
              </a:ext>
            </a:extLst>
          </p:cNvPr>
          <p:cNvSpPr>
            <a:spLocks noGrp="1"/>
          </p:cNvSpPr>
          <p:nvPr>
            <p:ph type="title"/>
          </p:nvPr>
        </p:nvSpPr>
        <p:spPr/>
        <p:txBody>
          <a:bodyPr/>
          <a:lstStyle/>
          <a:p>
            <a:r>
              <a:rPr lang="en-US" dirty="0"/>
              <a:t>Optimal Parametrization: Speed cost</a:t>
            </a:r>
          </a:p>
        </p:txBody>
      </p:sp>
      <p:sp>
        <p:nvSpPr>
          <p:cNvPr id="3" name="Content Placeholder 2">
            <a:extLst>
              <a:ext uri="{FF2B5EF4-FFF2-40B4-BE49-F238E27FC236}">
                <a16:creationId xmlns:a16="http://schemas.microsoft.com/office/drawing/2014/main" id="{45961B6E-030C-4CD8-A5E3-B5F7E2D9222D}"/>
              </a:ext>
            </a:extLst>
          </p:cNvPr>
          <p:cNvSpPr>
            <a:spLocks noGrp="1"/>
          </p:cNvSpPr>
          <p:nvPr>
            <p:ph idx="1"/>
          </p:nvPr>
        </p:nvSpPr>
        <p:spPr/>
        <p:txBody>
          <a:bodyPr/>
          <a:lstStyle/>
          <a:p>
            <a:r>
              <a:rPr lang="en-US" dirty="0"/>
              <a:t>Speed of coupler point is</a:t>
            </a:r>
          </a:p>
          <a:p>
            <a:endParaRPr lang="en-US" dirty="0"/>
          </a:p>
          <a:p>
            <a:endParaRPr lang="en-US" dirty="0"/>
          </a:p>
          <a:p>
            <a:r>
              <a:rPr lang="en-US" dirty="0"/>
              <a:t>Speed cost can be defined using quadratic penalty function as</a:t>
            </a:r>
          </a:p>
          <a:p>
            <a:endParaRPr lang="en-US" dirty="0"/>
          </a:p>
        </p:txBody>
      </p:sp>
      <p:pic>
        <p:nvPicPr>
          <p:cNvPr id="7" name="Picture 6">
            <a:extLst>
              <a:ext uri="{FF2B5EF4-FFF2-40B4-BE49-F238E27FC236}">
                <a16:creationId xmlns:a16="http://schemas.microsoft.com/office/drawing/2014/main" id="{A05B1318-973C-4DFB-BD4E-7A96EABFB911}"/>
              </a:ext>
            </a:extLst>
          </p:cNvPr>
          <p:cNvPicPr>
            <a:picLocks noChangeAspect="1"/>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2319195" y="4179018"/>
            <a:ext cx="7336640" cy="384664"/>
          </a:xfrm>
          <a:prstGeom prst="rect">
            <a:avLst/>
          </a:prstGeom>
        </p:spPr>
      </p:pic>
      <p:pic>
        <p:nvPicPr>
          <p:cNvPr id="8" name="Picture 7">
            <a:extLst>
              <a:ext uri="{FF2B5EF4-FFF2-40B4-BE49-F238E27FC236}">
                <a16:creationId xmlns:a16="http://schemas.microsoft.com/office/drawing/2014/main" id="{EAB06CF2-B3A9-4701-B3F8-4FEAC90CDB35}"/>
              </a:ext>
            </a:extLst>
          </p:cNvPr>
          <p:cNvPicPr>
            <a:picLocks noChangeAspect="1"/>
          </p:cNvPicPr>
          <p:nvPr/>
        </p:nvPicPr>
        <p:blipFill rotWithShape="1">
          <a:blip r:embed="rId5"/>
          <a:srcRect l="4052" t="7549" r="5857" b="8268"/>
          <a:stretch/>
        </p:blipFill>
        <p:spPr>
          <a:xfrm>
            <a:off x="4592127" y="2271623"/>
            <a:ext cx="3007743" cy="908649"/>
          </a:xfrm>
          <a:prstGeom prst="rect">
            <a:avLst/>
          </a:prstGeom>
        </p:spPr>
      </p:pic>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4BCF35DD-38CB-4AB9-9B1A-C6BC867E8F80}"/>
                  </a:ext>
                </a:extLst>
              </p:cNvPr>
              <p:cNvSpPr txBox="1"/>
              <p:nvPr/>
            </p:nvSpPr>
            <p:spPr>
              <a:xfrm>
                <a:off x="2378013" y="4744528"/>
                <a:ext cx="7435970" cy="1137619"/>
              </a:xfrm>
              <a:prstGeom prst="rect">
                <a:avLst/>
              </a:prstGeom>
              <a:noFill/>
            </p:spPr>
            <p:txBody>
              <a:bodyPr wrap="square" rtlCol="0">
                <a:spAutoFit/>
              </a:bodyPr>
              <a:lstStyle/>
              <a:p>
                <a:pPr lvl="1"/>
                <a14:m>
                  <m:oMath xmlns:m="http://schemas.openxmlformats.org/officeDocument/2006/math">
                    <m:sSub>
                      <m:sSubPr>
                        <m:ctrlPr>
                          <a:rPr lang="en-US" sz="2200" i="1">
                            <a:latin typeface="Cambria Math" panose="02040503050406030204" pitchFamily="18" charset="0"/>
                          </a:rPr>
                        </m:ctrlPr>
                      </m:sSubPr>
                      <m:e>
                        <m:r>
                          <a:rPr lang="en-US" sz="2200" i="1">
                            <a:latin typeface="Cambria Math" panose="02040503050406030204" pitchFamily="18" charset="0"/>
                          </a:rPr>
                          <m:t>𝑆</m:t>
                        </m:r>
                      </m:e>
                      <m:sub>
                        <m:r>
                          <a:rPr lang="en-US" sz="2200" i="1">
                            <a:latin typeface="Cambria Math" panose="02040503050406030204" pitchFamily="18" charset="0"/>
                          </a:rPr>
                          <m:t>𝑟</m:t>
                        </m:r>
                      </m:sub>
                    </m:sSub>
                  </m:oMath>
                </a14:m>
                <a:r>
                  <a:rPr lang="en-US" sz="2200" dirty="0"/>
                  <a:t>: Maximum to minimum task curve speed ratio</a:t>
                </a:r>
              </a:p>
              <a:p>
                <a:pPr lvl="1"/>
                <a14:m>
                  <m:oMath xmlns:m="http://schemas.openxmlformats.org/officeDocument/2006/math">
                    <m:sSub>
                      <m:sSubPr>
                        <m:ctrlPr>
                          <a:rPr lang="en-US" sz="2200" i="1">
                            <a:latin typeface="Cambria Math" panose="02040503050406030204" pitchFamily="18" charset="0"/>
                          </a:rPr>
                        </m:ctrlPr>
                      </m:sSubPr>
                      <m:e>
                        <m:r>
                          <a:rPr lang="en-US" sz="2200" i="1">
                            <a:latin typeface="Cambria Math" panose="02040503050406030204" pitchFamily="18" charset="0"/>
                          </a:rPr>
                          <m:t>𝑆</m:t>
                        </m:r>
                      </m:e>
                      <m:sub>
                        <m:r>
                          <a:rPr lang="en-US" sz="2200" i="1">
                            <a:latin typeface="Cambria Math" panose="02040503050406030204" pitchFamily="18" charset="0"/>
                          </a:rPr>
                          <m:t>𝑟</m:t>
                        </m:r>
                        <m:r>
                          <a:rPr lang="en-US" sz="2200" i="1">
                            <a:latin typeface="Cambria Math" panose="02040503050406030204" pitchFamily="18" charset="0"/>
                          </a:rPr>
                          <m:t>,</m:t>
                        </m:r>
                        <m:r>
                          <a:rPr lang="en-US" sz="2200" i="1">
                            <a:latin typeface="Cambria Math" panose="02040503050406030204" pitchFamily="18" charset="0"/>
                          </a:rPr>
                          <m:t>𝑚𝑖𝑛</m:t>
                        </m:r>
                      </m:sub>
                    </m:sSub>
                  </m:oMath>
                </a14:m>
                <a:r>
                  <a:rPr lang="en-US" sz="2200" dirty="0"/>
                  <a:t>: Minimum speed ratio bound specified by user</a:t>
                </a:r>
              </a:p>
              <a:p>
                <a:pPr lvl="1"/>
                <a14:m>
                  <m:oMath xmlns:m="http://schemas.openxmlformats.org/officeDocument/2006/math">
                    <m:sSub>
                      <m:sSubPr>
                        <m:ctrlPr>
                          <a:rPr lang="en-US" sz="2200" i="1">
                            <a:latin typeface="Cambria Math" panose="02040503050406030204" pitchFamily="18" charset="0"/>
                          </a:rPr>
                        </m:ctrlPr>
                      </m:sSubPr>
                      <m:e>
                        <m:r>
                          <a:rPr lang="en-US" sz="2200" i="1">
                            <a:latin typeface="Cambria Math" panose="02040503050406030204" pitchFamily="18" charset="0"/>
                          </a:rPr>
                          <m:t>𝑆</m:t>
                        </m:r>
                      </m:e>
                      <m:sub>
                        <m:r>
                          <a:rPr lang="en-US" sz="2200" i="1">
                            <a:latin typeface="Cambria Math" panose="02040503050406030204" pitchFamily="18" charset="0"/>
                          </a:rPr>
                          <m:t>𝑟</m:t>
                        </m:r>
                        <m:r>
                          <a:rPr lang="en-US" sz="2200" i="1">
                            <a:latin typeface="Cambria Math" panose="02040503050406030204" pitchFamily="18" charset="0"/>
                          </a:rPr>
                          <m:t>,</m:t>
                        </m:r>
                        <m:r>
                          <a:rPr lang="en-US" sz="2200" i="1">
                            <a:latin typeface="Cambria Math" panose="02040503050406030204" pitchFamily="18" charset="0"/>
                          </a:rPr>
                          <m:t>𝑚𝑎𝑥</m:t>
                        </m:r>
                      </m:sub>
                    </m:sSub>
                  </m:oMath>
                </a14:m>
                <a:r>
                  <a:rPr lang="en-US" sz="2200" dirty="0"/>
                  <a:t>: Maximum speed ratio bound specified by user</a:t>
                </a:r>
              </a:p>
            </p:txBody>
          </p:sp>
        </mc:Choice>
        <mc:Fallback xmlns="">
          <p:sp>
            <p:nvSpPr>
              <p:cNvPr id="9" name="TextBox 8">
                <a:extLst>
                  <a:ext uri="{FF2B5EF4-FFF2-40B4-BE49-F238E27FC236}">
                    <a16:creationId xmlns:a16="http://schemas.microsoft.com/office/drawing/2014/main" id="{4BCF35DD-38CB-4AB9-9B1A-C6BC867E8F80}"/>
                  </a:ext>
                </a:extLst>
              </p:cNvPr>
              <p:cNvSpPr txBox="1">
                <a:spLocks noRot="1" noChangeAspect="1" noMove="1" noResize="1" noEditPoints="1" noAdjustHandles="1" noChangeArrowheads="1" noChangeShapeType="1" noTextEdit="1"/>
              </p:cNvSpPr>
              <p:nvPr/>
            </p:nvSpPr>
            <p:spPr>
              <a:xfrm>
                <a:off x="2378013" y="4744528"/>
                <a:ext cx="7435970" cy="1137619"/>
              </a:xfrm>
              <a:prstGeom prst="rect">
                <a:avLst/>
              </a:prstGeom>
              <a:blipFill>
                <a:blip r:embed="rId6"/>
                <a:stretch>
                  <a:fillRect t="-3209" b="-9091"/>
                </a:stretch>
              </a:blipFill>
            </p:spPr>
            <p:txBody>
              <a:bodyPr/>
              <a:lstStyle/>
              <a:p>
                <a:r>
                  <a:rPr lang="en-US">
                    <a:noFill/>
                  </a:rPr>
                  <a:t> </a:t>
                </a:r>
              </a:p>
            </p:txBody>
          </p:sp>
        </mc:Fallback>
      </mc:AlternateContent>
    </p:spTree>
    <p:extLst>
      <p:ext uri="{BB962C8B-B14F-4D97-AF65-F5344CB8AC3E}">
        <p14:creationId xmlns:p14="http://schemas.microsoft.com/office/powerpoint/2010/main" val="79443743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057E145-9850-4747-AF31-F3AF04B27DD5}"/>
              </a:ext>
            </a:extLst>
          </p:cNvPr>
          <p:cNvSpPr>
            <a:spLocks noGrp="1"/>
          </p:cNvSpPr>
          <p:nvPr>
            <p:ph type="title"/>
          </p:nvPr>
        </p:nvSpPr>
        <p:spPr/>
        <p:txBody>
          <a:bodyPr/>
          <a:lstStyle/>
          <a:p>
            <a:r>
              <a:rPr lang="en-US" dirty="0"/>
              <a:t>Example</a:t>
            </a:r>
          </a:p>
        </p:txBody>
      </p:sp>
      <p:pic>
        <p:nvPicPr>
          <p:cNvPr id="7" name="Picture 6">
            <a:extLst>
              <a:ext uri="{FF2B5EF4-FFF2-40B4-BE49-F238E27FC236}">
                <a16:creationId xmlns:a16="http://schemas.microsoft.com/office/drawing/2014/main" id="{A71547EE-D672-49ED-8A85-F67514F3BDEF}"/>
              </a:ext>
            </a:extLst>
          </p:cNvPr>
          <p:cNvPicPr>
            <a:picLocks noChangeAspect="1"/>
          </p:cNvPicPr>
          <p:nvPr/>
        </p:nvPicPr>
        <p:blipFill>
          <a:blip r:embed="rId3"/>
          <a:stretch>
            <a:fillRect/>
          </a:stretch>
        </p:blipFill>
        <p:spPr>
          <a:xfrm>
            <a:off x="772495" y="1690688"/>
            <a:ext cx="10472468" cy="4350002"/>
          </a:xfrm>
          <a:prstGeom prst="rect">
            <a:avLst/>
          </a:prstGeom>
        </p:spPr>
      </p:pic>
      <mc:AlternateContent xmlns:mc="http://schemas.openxmlformats.org/markup-compatibility/2006" xmlns:a14="http://schemas.microsoft.com/office/drawing/2010/main">
        <mc:Choice Requires="a14">
          <p:sp>
            <p:nvSpPr>
              <p:cNvPr id="8" name="Rectangle 7">
                <a:extLst>
                  <a:ext uri="{FF2B5EF4-FFF2-40B4-BE49-F238E27FC236}">
                    <a16:creationId xmlns:a16="http://schemas.microsoft.com/office/drawing/2014/main" id="{F4BEC053-9EBD-4327-AC6D-046CFE055206}"/>
                  </a:ext>
                </a:extLst>
              </p:cNvPr>
              <p:cNvSpPr/>
              <p:nvPr/>
            </p:nvSpPr>
            <p:spPr>
              <a:xfrm>
                <a:off x="8807202" y="5867850"/>
                <a:ext cx="533031" cy="307777"/>
              </a:xfrm>
              <a:prstGeom prst="rect">
                <a:avLst/>
              </a:prstGeom>
            </p:spPr>
            <p:txBody>
              <a:bodyPr wrap="none">
                <a:spAutoFit/>
              </a:bodyPr>
              <a:lstStyle/>
              <a:p>
                <a14:m>
                  <m:oMath xmlns:m="http://schemas.openxmlformats.org/officeDocument/2006/math">
                    <m:sSub>
                      <m:sSubPr>
                        <m:ctrlPr>
                          <a:rPr lang="en-US" sz="1400" i="1">
                            <a:latin typeface="Cambria Math" panose="02040503050406030204" pitchFamily="18" charset="0"/>
                          </a:rPr>
                        </m:ctrlPr>
                      </m:sSubPr>
                      <m:e>
                        <m:r>
                          <a:rPr lang="en-US" sz="1400" i="1">
                            <a:latin typeface="Cambria Math" panose="02040503050406030204" pitchFamily="18" charset="0"/>
                          </a:rPr>
                          <m:t>𝑆</m:t>
                        </m:r>
                      </m:e>
                      <m:sub>
                        <m:r>
                          <a:rPr lang="en-US" sz="1400" i="1">
                            <a:latin typeface="Cambria Math" panose="02040503050406030204" pitchFamily="18" charset="0"/>
                          </a:rPr>
                          <m:t>𝑟</m:t>
                        </m:r>
                      </m:sub>
                    </m:sSub>
                  </m:oMath>
                </a14:m>
                <a:r>
                  <a:rPr lang="en-US" sz="1400" dirty="0"/>
                  <a:t>&lt;2</a:t>
                </a:r>
              </a:p>
            </p:txBody>
          </p:sp>
        </mc:Choice>
        <mc:Fallback xmlns="">
          <p:sp>
            <p:nvSpPr>
              <p:cNvPr id="8" name="Rectangle 7">
                <a:extLst>
                  <a:ext uri="{FF2B5EF4-FFF2-40B4-BE49-F238E27FC236}">
                    <a16:creationId xmlns:a16="http://schemas.microsoft.com/office/drawing/2014/main" id="{F4BEC053-9EBD-4327-AC6D-046CFE055206}"/>
                  </a:ext>
                </a:extLst>
              </p:cNvPr>
              <p:cNvSpPr>
                <a:spLocks noRot="1" noChangeAspect="1" noMove="1" noResize="1" noEditPoints="1" noAdjustHandles="1" noChangeArrowheads="1" noChangeShapeType="1" noTextEdit="1"/>
              </p:cNvSpPr>
              <p:nvPr/>
            </p:nvSpPr>
            <p:spPr>
              <a:xfrm>
                <a:off x="8807202" y="5867850"/>
                <a:ext cx="533031" cy="307777"/>
              </a:xfrm>
              <a:prstGeom prst="rect">
                <a:avLst/>
              </a:prstGeom>
              <a:blipFill>
                <a:blip r:embed="rId4"/>
                <a:stretch>
                  <a:fillRect t="-4000" r="-2299" b="-20000"/>
                </a:stretch>
              </a:blipFill>
            </p:spPr>
            <p:txBody>
              <a:bodyPr/>
              <a:lstStyle/>
              <a:p>
                <a:r>
                  <a:rPr lang="en-US">
                    <a:noFill/>
                  </a:rPr>
                  <a:t> </a:t>
                </a:r>
              </a:p>
            </p:txBody>
          </p:sp>
        </mc:Fallback>
      </mc:AlternateContent>
      <p:pic>
        <p:nvPicPr>
          <p:cNvPr id="9" name="Picture 8">
            <a:extLst>
              <a:ext uri="{FF2B5EF4-FFF2-40B4-BE49-F238E27FC236}">
                <a16:creationId xmlns:a16="http://schemas.microsoft.com/office/drawing/2014/main" id="{FA3678AD-2401-4653-8593-CCF73EF170A9}"/>
              </a:ext>
            </a:extLst>
          </p:cNvPr>
          <p:cNvPicPr>
            <a:picLocks noChangeAspect="1"/>
          </p:cNvPicPr>
          <p:nvPr/>
        </p:nvPicPr>
        <p:blipFill>
          <a:blip r:embed="rId5"/>
          <a:stretch>
            <a:fillRect/>
          </a:stretch>
        </p:blipFill>
        <p:spPr>
          <a:xfrm>
            <a:off x="7222797" y="696851"/>
            <a:ext cx="4087871" cy="1650412"/>
          </a:xfrm>
          <a:prstGeom prst="rect">
            <a:avLst/>
          </a:prstGeom>
        </p:spPr>
      </p:pic>
      <mc:AlternateContent xmlns:mc="http://schemas.openxmlformats.org/markup-compatibility/2006" xmlns:a14="http://schemas.microsoft.com/office/drawing/2010/main">
        <mc:Choice Requires="a14">
          <p:sp>
            <p:nvSpPr>
              <p:cNvPr id="10" name="Rectangle 9">
                <a:extLst>
                  <a:ext uri="{FF2B5EF4-FFF2-40B4-BE49-F238E27FC236}">
                    <a16:creationId xmlns:a16="http://schemas.microsoft.com/office/drawing/2014/main" id="{E774D197-ADA1-41EB-9B44-7BECE2A73C62}"/>
                  </a:ext>
                </a:extLst>
              </p:cNvPr>
              <p:cNvSpPr/>
              <p:nvPr/>
            </p:nvSpPr>
            <p:spPr>
              <a:xfrm>
                <a:off x="1711649" y="5886801"/>
                <a:ext cx="1741311" cy="325025"/>
              </a:xfrm>
              <a:prstGeom prst="rect">
                <a:avLst/>
              </a:prstGeom>
            </p:spPr>
            <p:txBody>
              <a:bodyPr wrap="none">
                <a:spAutoFit/>
              </a:bodyPr>
              <a:lstStyle/>
              <a:p>
                <a14:m>
                  <m:oMath xmlns:m="http://schemas.openxmlformats.org/officeDocument/2006/math">
                    <m:sSub>
                      <m:sSubPr>
                        <m:ctrlPr>
                          <a:rPr lang="en-US" sz="1400" b="0" i="1" smtClean="0">
                            <a:latin typeface="Cambria Math" panose="02040503050406030204" pitchFamily="18" charset="0"/>
                            <a:ea typeface="Cambria Math" panose="02040503050406030204" pitchFamily="18" charset="0"/>
                          </a:rPr>
                        </m:ctrlPr>
                      </m:sSubPr>
                      <m:e>
                        <m:r>
                          <a:rPr lang="en-US" sz="1400" b="0" i="1" smtClean="0">
                            <a:latin typeface="Cambria Math" panose="02040503050406030204" pitchFamily="18" charset="0"/>
                            <a:ea typeface="Cambria Math" panose="02040503050406030204" pitchFamily="18" charset="0"/>
                          </a:rPr>
                          <m:t>𝐶</m:t>
                        </m:r>
                      </m:e>
                      <m:sub>
                        <m:r>
                          <a:rPr lang="en-US" sz="1400" b="0" i="1" smtClean="0">
                            <a:latin typeface="Cambria Math" panose="02040503050406030204" pitchFamily="18" charset="0"/>
                            <a:ea typeface="Cambria Math" panose="02040503050406030204" pitchFamily="18" charset="0"/>
                          </a:rPr>
                          <m:t>𝑓</m:t>
                        </m:r>
                      </m:sub>
                    </m:sSub>
                  </m:oMath>
                </a14:m>
                <a:r>
                  <a:rPr lang="en-US" sz="1400" dirty="0"/>
                  <a:t>=0.3509,</a:t>
                </a:r>
                <a:r>
                  <a:rPr lang="el-GR" sz="1400" dirty="0">
                    <a:ea typeface="Cambria Math" panose="02040503050406030204" pitchFamily="18" charset="0"/>
                  </a:rPr>
                  <a:t> </a:t>
                </a:r>
                <a14:m>
                  <m:oMath xmlns:m="http://schemas.openxmlformats.org/officeDocument/2006/math">
                    <m:r>
                      <a:rPr lang="en-US" sz="1400" b="0" i="1" smtClean="0">
                        <a:latin typeface="Cambria Math" panose="02040503050406030204" pitchFamily="18" charset="0"/>
                        <a:ea typeface="Cambria Math" panose="02040503050406030204" pitchFamily="18" charset="0"/>
                      </a:rPr>
                      <m:t>𝐼</m:t>
                    </m:r>
                  </m:oMath>
                </a14:m>
                <a:r>
                  <a:rPr lang="en-US" sz="1400" dirty="0"/>
                  <a:t>=0.0228 </a:t>
                </a:r>
              </a:p>
            </p:txBody>
          </p:sp>
        </mc:Choice>
        <mc:Fallback xmlns="">
          <p:sp>
            <p:nvSpPr>
              <p:cNvPr id="10" name="Rectangle 9">
                <a:extLst>
                  <a:ext uri="{FF2B5EF4-FFF2-40B4-BE49-F238E27FC236}">
                    <a16:creationId xmlns:a16="http://schemas.microsoft.com/office/drawing/2014/main" id="{E774D197-ADA1-41EB-9B44-7BECE2A73C62}"/>
                  </a:ext>
                </a:extLst>
              </p:cNvPr>
              <p:cNvSpPr>
                <a:spLocks noRot="1" noChangeAspect="1" noMove="1" noResize="1" noEditPoints="1" noAdjustHandles="1" noChangeArrowheads="1" noChangeShapeType="1" noTextEdit="1"/>
              </p:cNvSpPr>
              <p:nvPr/>
            </p:nvSpPr>
            <p:spPr>
              <a:xfrm>
                <a:off x="1711649" y="5886801"/>
                <a:ext cx="1741311" cy="325025"/>
              </a:xfrm>
              <a:prstGeom prst="rect">
                <a:avLst/>
              </a:prstGeom>
              <a:blipFill>
                <a:blip r:embed="rId6"/>
                <a:stretch>
                  <a:fillRect t="-1887" r="-351" b="-1509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Rectangle 10">
                <a:extLst>
                  <a:ext uri="{FF2B5EF4-FFF2-40B4-BE49-F238E27FC236}">
                    <a16:creationId xmlns:a16="http://schemas.microsoft.com/office/drawing/2014/main" id="{1635BB4E-599B-4468-A197-5AC8FC51E6B1}"/>
                  </a:ext>
                </a:extLst>
              </p:cNvPr>
              <p:cNvSpPr/>
              <p:nvPr/>
            </p:nvSpPr>
            <p:spPr>
              <a:xfrm>
                <a:off x="4470363" y="5895609"/>
                <a:ext cx="1741311" cy="325025"/>
              </a:xfrm>
              <a:prstGeom prst="rect">
                <a:avLst/>
              </a:prstGeom>
            </p:spPr>
            <p:txBody>
              <a:bodyPr wrap="none">
                <a:spAutoFit/>
              </a:bodyPr>
              <a:lstStyle/>
              <a:p>
                <a14:m>
                  <m:oMath xmlns:m="http://schemas.openxmlformats.org/officeDocument/2006/math">
                    <m:sSub>
                      <m:sSubPr>
                        <m:ctrlPr>
                          <a:rPr lang="en-US" sz="1400" b="0" i="1" smtClean="0">
                            <a:latin typeface="Cambria Math" panose="02040503050406030204" pitchFamily="18" charset="0"/>
                            <a:ea typeface="Cambria Math" panose="02040503050406030204" pitchFamily="18" charset="0"/>
                          </a:rPr>
                        </m:ctrlPr>
                      </m:sSubPr>
                      <m:e>
                        <m:r>
                          <a:rPr lang="en-US" sz="1400" b="0" i="1" smtClean="0">
                            <a:latin typeface="Cambria Math" panose="02040503050406030204" pitchFamily="18" charset="0"/>
                            <a:ea typeface="Cambria Math" panose="02040503050406030204" pitchFamily="18" charset="0"/>
                          </a:rPr>
                          <m:t>𝐶</m:t>
                        </m:r>
                      </m:e>
                      <m:sub>
                        <m:r>
                          <a:rPr lang="en-US" sz="1400" b="0" i="1" smtClean="0">
                            <a:latin typeface="Cambria Math" panose="02040503050406030204" pitchFamily="18" charset="0"/>
                            <a:ea typeface="Cambria Math" panose="02040503050406030204" pitchFamily="18" charset="0"/>
                          </a:rPr>
                          <m:t>𝑓</m:t>
                        </m:r>
                      </m:sub>
                    </m:sSub>
                  </m:oMath>
                </a14:m>
                <a:r>
                  <a:rPr lang="en-US" sz="1400" dirty="0"/>
                  <a:t>=0.0591,</a:t>
                </a:r>
                <a:r>
                  <a:rPr lang="el-GR" sz="1400" dirty="0">
                    <a:ea typeface="Cambria Math" panose="02040503050406030204" pitchFamily="18" charset="0"/>
                  </a:rPr>
                  <a:t> </a:t>
                </a:r>
                <a14:m>
                  <m:oMath xmlns:m="http://schemas.openxmlformats.org/officeDocument/2006/math">
                    <m:r>
                      <a:rPr lang="en-US" sz="1400" b="0" i="1" smtClean="0">
                        <a:latin typeface="Cambria Math" panose="02040503050406030204" pitchFamily="18" charset="0"/>
                        <a:ea typeface="Cambria Math" panose="02040503050406030204" pitchFamily="18" charset="0"/>
                      </a:rPr>
                      <m:t>𝐼</m:t>
                    </m:r>
                  </m:oMath>
                </a14:m>
                <a:r>
                  <a:rPr lang="en-US" sz="1400" dirty="0"/>
                  <a:t>=0.0067 </a:t>
                </a:r>
              </a:p>
            </p:txBody>
          </p:sp>
        </mc:Choice>
        <mc:Fallback xmlns="">
          <p:sp>
            <p:nvSpPr>
              <p:cNvPr id="11" name="Rectangle 10">
                <a:extLst>
                  <a:ext uri="{FF2B5EF4-FFF2-40B4-BE49-F238E27FC236}">
                    <a16:creationId xmlns:a16="http://schemas.microsoft.com/office/drawing/2014/main" id="{1635BB4E-599B-4468-A197-5AC8FC51E6B1}"/>
                  </a:ext>
                </a:extLst>
              </p:cNvPr>
              <p:cNvSpPr>
                <a:spLocks noRot="1" noChangeAspect="1" noMove="1" noResize="1" noEditPoints="1" noAdjustHandles="1" noChangeArrowheads="1" noChangeShapeType="1" noTextEdit="1"/>
              </p:cNvSpPr>
              <p:nvPr/>
            </p:nvSpPr>
            <p:spPr>
              <a:xfrm>
                <a:off x="4470363" y="5895609"/>
                <a:ext cx="1741311" cy="325025"/>
              </a:xfrm>
              <a:prstGeom prst="rect">
                <a:avLst/>
              </a:prstGeom>
              <a:blipFill>
                <a:blip r:embed="rId7"/>
                <a:stretch>
                  <a:fillRect t="-1887" b="-1698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Rectangle 11">
                <a:extLst>
                  <a:ext uri="{FF2B5EF4-FFF2-40B4-BE49-F238E27FC236}">
                    <a16:creationId xmlns:a16="http://schemas.microsoft.com/office/drawing/2014/main" id="{D63731CD-27DD-41D0-9D5F-F93F3CC78EC1}"/>
                  </a:ext>
                </a:extLst>
              </p:cNvPr>
              <p:cNvSpPr/>
              <p:nvPr/>
            </p:nvSpPr>
            <p:spPr>
              <a:xfrm>
                <a:off x="8237142" y="6093956"/>
                <a:ext cx="1741311" cy="325025"/>
              </a:xfrm>
              <a:prstGeom prst="rect">
                <a:avLst/>
              </a:prstGeom>
            </p:spPr>
            <p:txBody>
              <a:bodyPr wrap="none">
                <a:spAutoFit/>
              </a:bodyPr>
              <a:lstStyle/>
              <a:p>
                <a14:m>
                  <m:oMath xmlns:m="http://schemas.openxmlformats.org/officeDocument/2006/math">
                    <m:sSub>
                      <m:sSubPr>
                        <m:ctrlPr>
                          <a:rPr lang="en-US" sz="1400" b="0" i="1" smtClean="0">
                            <a:latin typeface="Cambria Math" panose="02040503050406030204" pitchFamily="18" charset="0"/>
                            <a:ea typeface="Cambria Math" panose="02040503050406030204" pitchFamily="18" charset="0"/>
                          </a:rPr>
                        </m:ctrlPr>
                      </m:sSubPr>
                      <m:e>
                        <m:r>
                          <a:rPr lang="en-US" sz="1400" b="0" i="1" smtClean="0">
                            <a:latin typeface="Cambria Math" panose="02040503050406030204" pitchFamily="18" charset="0"/>
                            <a:ea typeface="Cambria Math" panose="02040503050406030204" pitchFamily="18" charset="0"/>
                          </a:rPr>
                          <m:t>𝐶</m:t>
                        </m:r>
                      </m:e>
                      <m:sub>
                        <m:r>
                          <a:rPr lang="en-US" sz="1400" b="0" i="1" smtClean="0">
                            <a:latin typeface="Cambria Math" panose="02040503050406030204" pitchFamily="18" charset="0"/>
                            <a:ea typeface="Cambria Math" panose="02040503050406030204" pitchFamily="18" charset="0"/>
                          </a:rPr>
                          <m:t>𝑓</m:t>
                        </m:r>
                      </m:sub>
                    </m:sSub>
                  </m:oMath>
                </a14:m>
                <a:r>
                  <a:rPr lang="en-US" sz="1400" dirty="0"/>
                  <a:t>=0.1813,</a:t>
                </a:r>
                <a:r>
                  <a:rPr lang="el-GR" sz="1400" dirty="0">
                    <a:ea typeface="Cambria Math" panose="02040503050406030204" pitchFamily="18" charset="0"/>
                  </a:rPr>
                  <a:t> </a:t>
                </a:r>
                <a14:m>
                  <m:oMath xmlns:m="http://schemas.openxmlformats.org/officeDocument/2006/math">
                    <m:r>
                      <a:rPr lang="en-US" sz="1400" b="0" i="1" smtClean="0">
                        <a:latin typeface="Cambria Math" panose="02040503050406030204" pitchFamily="18" charset="0"/>
                        <a:ea typeface="Cambria Math" panose="02040503050406030204" pitchFamily="18" charset="0"/>
                      </a:rPr>
                      <m:t>𝐼</m:t>
                    </m:r>
                  </m:oMath>
                </a14:m>
                <a:r>
                  <a:rPr lang="en-US" sz="1400" dirty="0"/>
                  <a:t>=0.0444 </a:t>
                </a:r>
              </a:p>
            </p:txBody>
          </p:sp>
        </mc:Choice>
        <mc:Fallback xmlns="">
          <p:sp>
            <p:nvSpPr>
              <p:cNvPr id="12" name="Rectangle 11">
                <a:extLst>
                  <a:ext uri="{FF2B5EF4-FFF2-40B4-BE49-F238E27FC236}">
                    <a16:creationId xmlns:a16="http://schemas.microsoft.com/office/drawing/2014/main" id="{D63731CD-27DD-41D0-9D5F-F93F3CC78EC1}"/>
                  </a:ext>
                </a:extLst>
              </p:cNvPr>
              <p:cNvSpPr>
                <a:spLocks noRot="1" noChangeAspect="1" noMove="1" noResize="1" noEditPoints="1" noAdjustHandles="1" noChangeArrowheads="1" noChangeShapeType="1" noTextEdit="1"/>
              </p:cNvSpPr>
              <p:nvPr/>
            </p:nvSpPr>
            <p:spPr>
              <a:xfrm>
                <a:off x="8237142" y="6093956"/>
                <a:ext cx="1741311" cy="325025"/>
              </a:xfrm>
              <a:prstGeom prst="rect">
                <a:avLst/>
              </a:prstGeom>
              <a:blipFill>
                <a:blip r:embed="rId8"/>
                <a:stretch>
                  <a:fillRect t="-1887" b="-15094"/>
                </a:stretch>
              </a:blipFill>
            </p:spPr>
            <p:txBody>
              <a:bodyPr/>
              <a:lstStyle/>
              <a:p>
                <a:r>
                  <a:rPr lang="en-US">
                    <a:noFill/>
                  </a:rPr>
                  <a:t> </a:t>
                </a:r>
              </a:p>
            </p:txBody>
          </p:sp>
        </mc:Fallback>
      </mc:AlternateContent>
      <p:sp>
        <p:nvSpPr>
          <p:cNvPr id="13" name="Rectangle 12">
            <a:extLst>
              <a:ext uri="{FF2B5EF4-FFF2-40B4-BE49-F238E27FC236}">
                <a16:creationId xmlns:a16="http://schemas.microsoft.com/office/drawing/2014/main" id="{DE3DEDC9-9B79-4A64-A33C-9C80B5C0330A}"/>
              </a:ext>
            </a:extLst>
          </p:cNvPr>
          <p:cNvSpPr/>
          <p:nvPr/>
        </p:nvSpPr>
        <p:spPr>
          <a:xfrm>
            <a:off x="8697409" y="453497"/>
            <a:ext cx="1460977" cy="307777"/>
          </a:xfrm>
          <a:prstGeom prst="rect">
            <a:avLst/>
          </a:prstGeom>
        </p:spPr>
        <p:txBody>
          <a:bodyPr wrap="none">
            <a:spAutoFit/>
          </a:bodyPr>
          <a:lstStyle/>
          <a:p>
            <a:r>
              <a:rPr lang="en-US" sz="1400" dirty="0">
                <a:ea typeface="Cambria Math" panose="02040503050406030204" pitchFamily="18" charset="0"/>
              </a:rPr>
              <a:t>Task curve speed </a:t>
            </a:r>
            <a:endParaRPr lang="en-US" sz="1400" dirty="0"/>
          </a:p>
        </p:txBody>
      </p:sp>
    </p:spTree>
    <p:extLst>
      <p:ext uri="{BB962C8B-B14F-4D97-AF65-F5344CB8AC3E}">
        <p14:creationId xmlns:p14="http://schemas.microsoft.com/office/powerpoint/2010/main" val="270978646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BC9514D-AC47-43A0-B9E3-9A04DC0CCCE7}"/>
              </a:ext>
            </a:extLst>
          </p:cNvPr>
          <p:cNvSpPr>
            <a:spLocks noGrp="1"/>
          </p:cNvSpPr>
          <p:nvPr>
            <p:ph type="title"/>
          </p:nvPr>
        </p:nvSpPr>
        <p:spPr/>
        <p:txBody>
          <a:bodyPr/>
          <a:lstStyle/>
          <a:p>
            <a:pPr algn="ctr"/>
            <a:r>
              <a:rPr lang="en-US" dirty="0"/>
              <a:t>Unified Simulation</a:t>
            </a:r>
            <a:br>
              <a:rPr lang="en-US" dirty="0"/>
            </a:br>
            <a:endParaRPr lang="en-US" dirty="0"/>
          </a:p>
        </p:txBody>
      </p:sp>
      <p:sp>
        <p:nvSpPr>
          <p:cNvPr id="7" name="Text Placeholder 6">
            <a:extLst>
              <a:ext uri="{FF2B5EF4-FFF2-40B4-BE49-F238E27FC236}">
                <a16:creationId xmlns:a16="http://schemas.microsoft.com/office/drawing/2014/main" id="{38377D31-78D8-46BF-8EB2-7BB2270550BD}"/>
              </a:ext>
            </a:extLst>
          </p:cNvPr>
          <p:cNvSpPr>
            <a:spLocks noGrp="1"/>
          </p:cNvSpPr>
          <p:nvPr>
            <p:ph type="body" idx="1"/>
          </p:nvPr>
        </p:nvSpPr>
        <p:spPr/>
        <p:txBody>
          <a:bodyPr>
            <a:normAutofit/>
          </a:bodyPr>
          <a:lstStyle/>
          <a:p>
            <a:pPr algn="ctr"/>
            <a:r>
              <a:rPr lang="en-US" sz="3200" dirty="0">
                <a:solidFill>
                  <a:schemeClr val="tx1"/>
                </a:solidFill>
              </a:rPr>
              <a:t>Using a Point-Line-Plane Representation for Unified Simulation of Planar and Spherical Mechanisms.</a:t>
            </a:r>
          </a:p>
        </p:txBody>
      </p:sp>
    </p:spTree>
    <p:extLst>
      <p:ext uri="{BB962C8B-B14F-4D97-AF65-F5344CB8AC3E}">
        <p14:creationId xmlns:p14="http://schemas.microsoft.com/office/powerpoint/2010/main" val="139173377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74AFCAD-03F4-4746-BFEA-5EA9632453CD}"/>
              </a:ext>
            </a:extLst>
          </p:cNvPr>
          <p:cNvSpPr>
            <a:spLocks noGrp="1"/>
          </p:cNvSpPr>
          <p:nvPr>
            <p:ph type="title"/>
          </p:nvPr>
        </p:nvSpPr>
        <p:spPr/>
        <p:txBody>
          <a:bodyPr/>
          <a:lstStyle/>
          <a:p>
            <a:r>
              <a:rPr lang="en-US" dirty="0"/>
              <a:t>Simulation </a:t>
            </a:r>
          </a:p>
        </p:txBody>
      </p:sp>
      <p:sp>
        <p:nvSpPr>
          <p:cNvPr id="5" name="Content Placeholder 4">
            <a:extLst>
              <a:ext uri="{FF2B5EF4-FFF2-40B4-BE49-F238E27FC236}">
                <a16:creationId xmlns:a16="http://schemas.microsoft.com/office/drawing/2014/main" id="{B774BDAE-6C38-461E-9914-1B8E610E047D}"/>
              </a:ext>
            </a:extLst>
          </p:cNvPr>
          <p:cNvSpPr>
            <a:spLocks noGrp="1"/>
          </p:cNvSpPr>
          <p:nvPr>
            <p:ph idx="1"/>
          </p:nvPr>
        </p:nvSpPr>
        <p:spPr>
          <a:xfrm>
            <a:off x="838199" y="1705175"/>
            <a:ext cx="11093883" cy="1042267"/>
          </a:xfrm>
        </p:spPr>
        <p:txBody>
          <a:bodyPr>
            <a:normAutofit/>
          </a:bodyPr>
          <a:lstStyle/>
          <a:p>
            <a:r>
              <a:rPr lang="en-US" dirty="0"/>
              <a:t>Visualization capability of a design tool is dependent on its simulation solver.</a:t>
            </a:r>
          </a:p>
          <a:p>
            <a:endParaRPr lang="en-US" dirty="0"/>
          </a:p>
        </p:txBody>
      </p:sp>
      <p:grpSp>
        <p:nvGrpSpPr>
          <p:cNvPr id="11" name="Group 10">
            <a:extLst>
              <a:ext uri="{FF2B5EF4-FFF2-40B4-BE49-F238E27FC236}">
                <a16:creationId xmlns:a16="http://schemas.microsoft.com/office/drawing/2014/main" id="{A3010727-6749-4CDA-BA60-52FA5FA2A2CC}"/>
              </a:ext>
            </a:extLst>
          </p:cNvPr>
          <p:cNvGrpSpPr/>
          <p:nvPr/>
        </p:nvGrpSpPr>
        <p:grpSpPr>
          <a:xfrm>
            <a:off x="2087942" y="2647344"/>
            <a:ext cx="2585782" cy="3079024"/>
            <a:chOff x="1098697" y="1541277"/>
            <a:chExt cx="2160406" cy="2572507"/>
          </a:xfrm>
        </p:grpSpPr>
        <p:pic>
          <p:nvPicPr>
            <p:cNvPr id="12" name="Picture 11">
              <a:extLst>
                <a:ext uri="{FF2B5EF4-FFF2-40B4-BE49-F238E27FC236}">
                  <a16:creationId xmlns:a16="http://schemas.microsoft.com/office/drawing/2014/main" id="{66654BB0-9A3E-4DD1-BFA1-C5F8B4BC1C40}"/>
                </a:ext>
              </a:extLst>
            </p:cNvPr>
            <p:cNvPicPr>
              <a:picLocks noChangeAspect="1"/>
            </p:cNvPicPr>
            <p:nvPr/>
          </p:nvPicPr>
          <p:blipFill rotWithShape="1">
            <a:blip r:embed="rId2">
              <a:extLst>
                <a:ext uri="{28A0092B-C50C-407E-A947-70E740481C1C}">
                  <a14:useLocalDpi xmlns:a14="http://schemas.microsoft.com/office/drawing/2010/main" val="0"/>
                </a:ext>
              </a:extLst>
            </a:blip>
            <a:srcRect l="28679" t="8863" r="43602" b="29672"/>
            <a:stretch/>
          </p:blipFill>
          <p:spPr>
            <a:xfrm>
              <a:off x="1098697" y="1541277"/>
              <a:ext cx="2160406" cy="2572507"/>
            </a:xfrm>
            <a:prstGeom prst="rect">
              <a:avLst/>
            </a:prstGeom>
            <a:ln>
              <a:solidFill>
                <a:schemeClr val="tx1"/>
              </a:solidFill>
            </a:ln>
          </p:spPr>
        </p:pic>
        <p:sp>
          <p:nvSpPr>
            <p:cNvPr id="13" name="Rectangle 12">
              <a:extLst>
                <a:ext uri="{FF2B5EF4-FFF2-40B4-BE49-F238E27FC236}">
                  <a16:creationId xmlns:a16="http://schemas.microsoft.com/office/drawing/2014/main" id="{ED22BB73-42F5-4EEE-81D6-DBE27D56FCDE}"/>
                </a:ext>
              </a:extLst>
            </p:cNvPr>
            <p:cNvSpPr/>
            <p:nvPr/>
          </p:nvSpPr>
          <p:spPr>
            <a:xfrm>
              <a:off x="1135814" y="1561694"/>
              <a:ext cx="585417" cy="369332"/>
            </a:xfrm>
            <a:prstGeom prst="rect">
              <a:avLst/>
            </a:prstGeom>
          </p:spPr>
          <p:txBody>
            <a:bodyPr wrap="none">
              <a:spAutoFit/>
            </a:bodyPr>
            <a:lstStyle/>
            <a:p>
              <a:r>
                <a:rPr lang="en-US" dirty="0"/>
                <a:t>GIM</a:t>
              </a:r>
            </a:p>
          </p:txBody>
        </p:sp>
      </p:grpSp>
      <p:pic>
        <p:nvPicPr>
          <p:cNvPr id="15" name="Picture 14">
            <a:extLst>
              <a:ext uri="{FF2B5EF4-FFF2-40B4-BE49-F238E27FC236}">
                <a16:creationId xmlns:a16="http://schemas.microsoft.com/office/drawing/2014/main" id="{5150073A-ADF6-4C66-B290-10BE365C2E23}"/>
              </a:ext>
            </a:extLst>
          </p:cNvPr>
          <p:cNvPicPr>
            <a:picLocks noChangeAspect="1"/>
          </p:cNvPicPr>
          <p:nvPr/>
        </p:nvPicPr>
        <p:blipFill rotWithShape="1">
          <a:blip r:embed="rId3">
            <a:extLst>
              <a:ext uri="{28A0092B-C50C-407E-A947-70E740481C1C}">
                <a14:useLocalDpi xmlns:a14="http://schemas.microsoft.com/office/drawing/2010/main" val="0"/>
              </a:ext>
            </a:extLst>
          </a:blip>
          <a:srcRect l="36750" t="13494" r="20747" b="25077"/>
          <a:stretch/>
        </p:blipFill>
        <p:spPr>
          <a:xfrm rot="16200000">
            <a:off x="6857660" y="3060903"/>
            <a:ext cx="3079025" cy="2227294"/>
          </a:xfrm>
          <a:prstGeom prst="rect">
            <a:avLst/>
          </a:prstGeom>
          <a:ln>
            <a:solidFill>
              <a:schemeClr val="tx1"/>
            </a:solidFill>
          </a:ln>
        </p:spPr>
      </p:pic>
      <p:sp>
        <p:nvSpPr>
          <p:cNvPr id="16" name="Rectangle 15">
            <a:extLst>
              <a:ext uri="{FF2B5EF4-FFF2-40B4-BE49-F238E27FC236}">
                <a16:creationId xmlns:a16="http://schemas.microsoft.com/office/drawing/2014/main" id="{1A7489CE-A392-4352-ADD5-DD2D0A81FB87}"/>
              </a:ext>
            </a:extLst>
          </p:cNvPr>
          <p:cNvSpPr/>
          <p:nvPr/>
        </p:nvSpPr>
        <p:spPr>
          <a:xfrm>
            <a:off x="7168546" y="2600116"/>
            <a:ext cx="724429" cy="369332"/>
          </a:xfrm>
          <a:prstGeom prst="rect">
            <a:avLst/>
          </a:prstGeom>
        </p:spPr>
        <p:txBody>
          <a:bodyPr wrap="none">
            <a:spAutoFit/>
          </a:bodyPr>
          <a:lstStyle/>
          <a:p>
            <a:r>
              <a:rPr lang="en-US" dirty="0"/>
              <a:t>PMKS</a:t>
            </a:r>
          </a:p>
        </p:txBody>
      </p:sp>
      <p:grpSp>
        <p:nvGrpSpPr>
          <p:cNvPr id="6" name="Group 5">
            <a:extLst>
              <a:ext uri="{FF2B5EF4-FFF2-40B4-BE49-F238E27FC236}">
                <a16:creationId xmlns:a16="http://schemas.microsoft.com/office/drawing/2014/main" id="{ACDB4972-DBCA-4854-8286-FB457839ED89}"/>
              </a:ext>
            </a:extLst>
          </p:cNvPr>
          <p:cNvGrpSpPr/>
          <p:nvPr/>
        </p:nvGrpSpPr>
        <p:grpSpPr>
          <a:xfrm>
            <a:off x="205626" y="2647344"/>
            <a:ext cx="1769692" cy="3079024"/>
            <a:chOff x="205626" y="2647344"/>
            <a:chExt cx="1769692" cy="3079024"/>
          </a:xfrm>
        </p:grpSpPr>
        <p:pic>
          <p:nvPicPr>
            <p:cNvPr id="10" name="Content Placeholder 6">
              <a:extLst>
                <a:ext uri="{FF2B5EF4-FFF2-40B4-BE49-F238E27FC236}">
                  <a16:creationId xmlns:a16="http://schemas.microsoft.com/office/drawing/2014/main" id="{83134653-B6F6-4A83-AF7E-D6B8FD428646}"/>
                </a:ext>
              </a:extLst>
            </p:cNvPr>
            <p:cNvPicPr>
              <a:picLocks noChangeAspect="1"/>
            </p:cNvPicPr>
            <p:nvPr/>
          </p:nvPicPr>
          <p:blipFill rotWithShape="1">
            <a:blip r:embed="rId4">
              <a:extLst>
                <a:ext uri="{28A0092B-C50C-407E-A947-70E740481C1C}">
                  <a14:useLocalDpi xmlns:a14="http://schemas.microsoft.com/office/drawing/2010/main" val="0"/>
                </a:ext>
              </a:extLst>
            </a:blip>
            <a:srcRect l="7924" t="19291" r="7966" b="6106"/>
            <a:stretch/>
          </p:blipFill>
          <p:spPr>
            <a:xfrm rot="16200000">
              <a:off x="-449040" y="3302010"/>
              <a:ext cx="3079024" cy="1769692"/>
            </a:xfrm>
            <a:prstGeom prst="rect">
              <a:avLst/>
            </a:prstGeom>
            <a:ln>
              <a:solidFill>
                <a:schemeClr val="tx1"/>
              </a:solidFill>
            </a:ln>
          </p:spPr>
        </p:pic>
        <p:sp>
          <p:nvSpPr>
            <p:cNvPr id="17" name="Rectangle 16">
              <a:extLst>
                <a:ext uri="{FF2B5EF4-FFF2-40B4-BE49-F238E27FC236}">
                  <a16:creationId xmlns:a16="http://schemas.microsoft.com/office/drawing/2014/main" id="{654978B6-EE59-40A0-8657-AA7D0A13284C}"/>
                </a:ext>
              </a:extLst>
            </p:cNvPr>
            <p:cNvSpPr/>
            <p:nvPr/>
          </p:nvSpPr>
          <p:spPr>
            <a:xfrm>
              <a:off x="212923" y="5344730"/>
              <a:ext cx="953687" cy="369332"/>
            </a:xfrm>
            <a:prstGeom prst="rect">
              <a:avLst/>
            </a:prstGeom>
          </p:spPr>
          <p:txBody>
            <a:bodyPr wrap="square">
              <a:spAutoFit/>
            </a:bodyPr>
            <a:lstStyle/>
            <a:p>
              <a:r>
                <a:rPr lang="en-US" dirty="0"/>
                <a:t>SAM</a:t>
              </a:r>
            </a:p>
          </p:txBody>
        </p:sp>
      </p:grpSp>
      <p:grpSp>
        <p:nvGrpSpPr>
          <p:cNvPr id="3" name="Group 2">
            <a:extLst>
              <a:ext uri="{FF2B5EF4-FFF2-40B4-BE49-F238E27FC236}">
                <a16:creationId xmlns:a16="http://schemas.microsoft.com/office/drawing/2014/main" id="{C54E1F08-ACCD-4F1F-BEB0-5FACEA619388}"/>
              </a:ext>
            </a:extLst>
          </p:cNvPr>
          <p:cNvGrpSpPr/>
          <p:nvPr/>
        </p:nvGrpSpPr>
        <p:grpSpPr>
          <a:xfrm>
            <a:off x="4786348" y="2635038"/>
            <a:ext cx="2382540" cy="3168693"/>
            <a:chOff x="5026230" y="2817081"/>
            <a:chExt cx="2382540" cy="3168693"/>
          </a:xfrm>
        </p:grpSpPr>
        <p:pic>
          <p:nvPicPr>
            <p:cNvPr id="19" name="Picture 18">
              <a:extLst>
                <a:ext uri="{FF2B5EF4-FFF2-40B4-BE49-F238E27FC236}">
                  <a16:creationId xmlns:a16="http://schemas.microsoft.com/office/drawing/2014/main" id="{2DEC590A-073D-40D2-A4CB-F1527F647295}"/>
                </a:ext>
              </a:extLst>
            </p:cNvPr>
            <p:cNvPicPr>
              <a:picLocks noChangeAspect="1"/>
            </p:cNvPicPr>
            <p:nvPr/>
          </p:nvPicPr>
          <p:blipFill rotWithShape="1">
            <a:blip r:embed="rId5">
              <a:extLst>
                <a:ext uri="{28A0092B-C50C-407E-A947-70E740481C1C}">
                  <a14:useLocalDpi xmlns:a14="http://schemas.microsoft.com/office/drawing/2010/main" val="0"/>
                </a:ext>
              </a:extLst>
            </a:blip>
            <a:srcRect l="13598" t="18757" r="54292" b="3783"/>
            <a:stretch/>
          </p:blipFill>
          <p:spPr>
            <a:xfrm>
              <a:off x="5031937" y="2817081"/>
              <a:ext cx="2376833" cy="3079024"/>
            </a:xfrm>
            <a:prstGeom prst="rect">
              <a:avLst/>
            </a:prstGeom>
            <a:ln>
              <a:solidFill>
                <a:schemeClr val="tx1"/>
              </a:solidFill>
            </a:ln>
          </p:spPr>
        </p:pic>
        <p:sp>
          <p:nvSpPr>
            <p:cNvPr id="20" name="Rectangle 19">
              <a:extLst>
                <a:ext uri="{FF2B5EF4-FFF2-40B4-BE49-F238E27FC236}">
                  <a16:creationId xmlns:a16="http://schemas.microsoft.com/office/drawing/2014/main" id="{D7C7A12F-218B-42FC-B119-867FC77EDA41}"/>
                </a:ext>
              </a:extLst>
            </p:cNvPr>
            <p:cNvSpPr/>
            <p:nvPr/>
          </p:nvSpPr>
          <p:spPr>
            <a:xfrm>
              <a:off x="5026230" y="5542090"/>
              <a:ext cx="1069770" cy="443684"/>
            </a:xfrm>
            <a:prstGeom prst="rect">
              <a:avLst/>
            </a:prstGeom>
          </p:spPr>
          <p:txBody>
            <a:bodyPr wrap="none">
              <a:spAutoFit/>
            </a:bodyPr>
            <a:lstStyle/>
            <a:p>
              <a:r>
                <a:rPr lang="en-US" dirty="0"/>
                <a:t>Linkage</a:t>
              </a:r>
            </a:p>
          </p:txBody>
        </p:sp>
      </p:grpSp>
      <p:grpSp>
        <p:nvGrpSpPr>
          <p:cNvPr id="21" name="Group 20">
            <a:extLst>
              <a:ext uri="{FF2B5EF4-FFF2-40B4-BE49-F238E27FC236}">
                <a16:creationId xmlns:a16="http://schemas.microsoft.com/office/drawing/2014/main" id="{95A19415-F8D8-4288-99BD-480A21607238}"/>
              </a:ext>
            </a:extLst>
          </p:cNvPr>
          <p:cNvGrpSpPr/>
          <p:nvPr/>
        </p:nvGrpSpPr>
        <p:grpSpPr>
          <a:xfrm>
            <a:off x="9640249" y="4103418"/>
            <a:ext cx="1945147" cy="1781412"/>
            <a:chOff x="5349545" y="3755067"/>
            <a:chExt cx="2342893" cy="2145677"/>
          </a:xfrm>
        </p:grpSpPr>
        <p:pic>
          <p:nvPicPr>
            <p:cNvPr id="22" name="Picture 2" descr="ms_c1.gif (414Ã382)">
              <a:extLst>
                <a:ext uri="{FF2B5EF4-FFF2-40B4-BE49-F238E27FC236}">
                  <a16:creationId xmlns:a16="http://schemas.microsoft.com/office/drawing/2014/main" id="{4C2BFB2C-41C3-4C98-BE90-9064F062954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29492" y="3812712"/>
              <a:ext cx="2262946" cy="208803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23" name="Rectangle 22">
              <a:extLst>
                <a:ext uri="{FF2B5EF4-FFF2-40B4-BE49-F238E27FC236}">
                  <a16:creationId xmlns:a16="http://schemas.microsoft.com/office/drawing/2014/main" id="{69872274-2ED4-4907-92F9-214BF2C228C4}"/>
                </a:ext>
              </a:extLst>
            </p:cNvPr>
            <p:cNvSpPr/>
            <p:nvPr/>
          </p:nvSpPr>
          <p:spPr>
            <a:xfrm>
              <a:off x="5349545" y="3755067"/>
              <a:ext cx="964238" cy="369332"/>
            </a:xfrm>
            <a:prstGeom prst="rect">
              <a:avLst/>
            </a:prstGeom>
          </p:spPr>
          <p:txBody>
            <a:bodyPr wrap="none">
              <a:spAutoFit/>
            </a:bodyPr>
            <a:lstStyle/>
            <a:p>
              <a:r>
                <a:rPr lang="en-US" dirty="0">
                  <a:solidFill>
                    <a:schemeClr val="bg1"/>
                  </a:solidFill>
                </a:rPr>
                <a:t>VEMECS</a:t>
              </a:r>
            </a:p>
          </p:txBody>
        </p:sp>
      </p:grpSp>
      <p:pic>
        <p:nvPicPr>
          <p:cNvPr id="25" name="Picture 24">
            <a:extLst>
              <a:ext uri="{FF2B5EF4-FFF2-40B4-BE49-F238E27FC236}">
                <a16:creationId xmlns:a16="http://schemas.microsoft.com/office/drawing/2014/main" id="{8A4C0EC5-AB71-440C-AED6-A56D004378B0}"/>
              </a:ext>
            </a:extLst>
          </p:cNvPr>
          <p:cNvPicPr>
            <a:picLocks noChangeAspect="1"/>
          </p:cNvPicPr>
          <p:nvPr/>
        </p:nvPicPr>
        <p:blipFill rotWithShape="1">
          <a:blip r:embed="rId7"/>
          <a:srcRect l="6569" r="4597"/>
          <a:stretch/>
        </p:blipFill>
        <p:spPr>
          <a:xfrm>
            <a:off x="9640248" y="2490154"/>
            <a:ext cx="2073921" cy="1673552"/>
          </a:xfrm>
          <a:prstGeom prst="rect">
            <a:avLst/>
          </a:prstGeom>
          <a:ln>
            <a:solidFill>
              <a:schemeClr val="tx1"/>
            </a:solidFill>
          </a:ln>
        </p:spPr>
      </p:pic>
      <p:sp>
        <p:nvSpPr>
          <p:cNvPr id="26" name="Rectangle 25">
            <a:extLst>
              <a:ext uri="{FF2B5EF4-FFF2-40B4-BE49-F238E27FC236}">
                <a16:creationId xmlns:a16="http://schemas.microsoft.com/office/drawing/2014/main" id="{C22D9E88-6ED0-437F-8BDD-A80A986D7889}"/>
              </a:ext>
            </a:extLst>
          </p:cNvPr>
          <p:cNvSpPr/>
          <p:nvPr/>
        </p:nvSpPr>
        <p:spPr>
          <a:xfrm>
            <a:off x="9640247" y="2480481"/>
            <a:ext cx="1115827" cy="355013"/>
          </a:xfrm>
          <a:prstGeom prst="rect">
            <a:avLst/>
          </a:prstGeom>
        </p:spPr>
        <p:txBody>
          <a:bodyPr wrap="none">
            <a:spAutoFit/>
          </a:bodyPr>
          <a:lstStyle/>
          <a:p>
            <a:r>
              <a:rPr lang="en-US" dirty="0" err="1">
                <a:solidFill>
                  <a:srgbClr val="000000"/>
                </a:solidFill>
              </a:rPr>
              <a:t>Synthetica</a:t>
            </a:r>
            <a:endParaRPr lang="en-US" dirty="0"/>
          </a:p>
        </p:txBody>
      </p:sp>
      <p:sp>
        <p:nvSpPr>
          <p:cNvPr id="28" name="Rectangle 27">
            <a:extLst>
              <a:ext uri="{FF2B5EF4-FFF2-40B4-BE49-F238E27FC236}">
                <a16:creationId xmlns:a16="http://schemas.microsoft.com/office/drawing/2014/main" id="{FC54CB9B-00C0-4FF7-9D98-5545F5B1C305}"/>
              </a:ext>
            </a:extLst>
          </p:cNvPr>
          <p:cNvSpPr/>
          <p:nvPr/>
        </p:nvSpPr>
        <p:spPr>
          <a:xfrm>
            <a:off x="1095094" y="6063041"/>
            <a:ext cx="9872234" cy="584775"/>
          </a:xfrm>
          <a:prstGeom prst="rect">
            <a:avLst/>
          </a:prstGeom>
          <a:ln w="28575">
            <a:solidFill>
              <a:srgbClr val="FF0000"/>
            </a:solidFill>
          </a:ln>
        </p:spPr>
        <p:txBody>
          <a:bodyPr wrap="square">
            <a:spAutoFit/>
          </a:bodyPr>
          <a:lstStyle/>
          <a:p>
            <a:r>
              <a:rPr lang="en-US" sz="3200" dirty="0">
                <a:solidFill>
                  <a:srgbClr val="000000"/>
                </a:solidFill>
              </a:rPr>
              <a:t>No unified planar and spherical n-bar kinematic simulators</a:t>
            </a:r>
            <a:endParaRPr lang="en-US" sz="3200" dirty="0"/>
          </a:p>
        </p:txBody>
      </p:sp>
    </p:spTree>
    <p:extLst>
      <p:ext uri="{BB962C8B-B14F-4D97-AF65-F5344CB8AC3E}">
        <p14:creationId xmlns:p14="http://schemas.microsoft.com/office/powerpoint/2010/main" val="63917179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3729177-7661-41FD-B4D8-206011E0F479}"/>
              </a:ext>
            </a:extLst>
          </p:cNvPr>
          <p:cNvSpPr>
            <a:spLocks noGrp="1"/>
          </p:cNvSpPr>
          <p:nvPr>
            <p:ph type="title"/>
          </p:nvPr>
        </p:nvSpPr>
        <p:spPr>
          <a:xfrm>
            <a:off x="838200" y="137184"/>
            <a:ext cx="10515600" cy="1325563"/>
          </a:xfrm>
        </p:spPr>
        <p:txBody>
          <a:bodyPr/>
          <a:lstStyle/>
          <a:p>
            <a:r>
              <a:rPr lang="en-US" dirty="0"/>
              <a:t>Issues with Commercial Packages</a:t>
            </a:r>
          </a:p>
        </p:txBody>
      </p:sp>
      <p:pic>
        <p:nvPicPr>
          <p:cNvPr id="30" name="Picture 29">
            <a:extLst>
              <a:ext uri="{FF2B5EF4-FFF2-40B4-BE49-F238E27FC236}">
                <a16:creationId xmlns:a16="http://schemas.microsoft.com/office/drawing/2014/main" id="{096F4D42-3B77-4778-849E-F33D77FF5F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77164" y="1551853"/>
            <a:ext cx="4874211" cy="3959572"/>
          </a:xfrm>
          <a:prstGeom prst="rect">
            <a:avLst/>
          </a:prstGeom>
        </p:spPr>
      </p:pic>
      <p:sp>
        <p:nvSpPr>
          <p:cNvPr id="35" name="Rectangle 34">
            <a:extLst>
              <a:ext uri="{FF2B5EF4-FFF2-40B4-BE49-F238E27FC236}">
                <a16:creationId xmlns:a16="http://schemas.microsoft.com/office/drawing/2014/main" id="{D1505CE3-FF9F-4154-AB04-05CE9993781D}"/>
              </a:ext>
            </a:extLst>
          </p:cNvPr>
          <p:cNvSpPr/>
          <p:nvPr/>
        </p:nvSpPr>
        <p:spPr>
          <a:xfrm>
            <a:off x="1150300" y="5991975"/>
            <a:ext cx="2935419" cy="584775"/>
          </a:xfrm>
          <a:prstGeom prst="rect">
            <a:avLst/>
          </a:prstGeom>
          <a:ln w="28575">
            <a:solidFill>
              <a:srgbClr val="FF0000"/>
            </a:solidFill>
          </a:ln>
        </p:spPr>
        <p:txBody>
          <a:bodyPr wrap="none">
            <a:spAutoFit/>
          </a:bodyPr>
          <a:lstStyle/>
          <a:p>
            <a:r>
              <a:rPr lang="en-US" sz="3200" dirty="0">
                <a:solidFill>
                  <a:srgbClr val="000000"/>
                </a:solidFill>
              </a:rPr>
              <a:t>For detail design</a:t>
            </a:r>
            <a:endParaRPr lang="en-US" sz="3200" dirty="0"/>
          </a:p>
        </p:txBody>
      </p:sp>
      <p:sp>
        <p:nvSpPr>
          <p:cNvPr id="36" name="Rectangle 35">
            <a:extLst>
              <a:ext uri="{FF2B5EF4-FFF2-40B4-BE49-F238E27FC236}">
                <a16:creationId xmlns:a16="http://schemas.microsoft.com/office/drawing/2014/main" id="{304586BD-3606-43C0-93F1-804C26A20512}"/>
              </a:ext>
            </a:extLst>
          </p:cNvPr>
          <p:cNvSpPr/>
          <p:nvPr/>
        </p:nvSpPr>
        <p:spPr>
          <a:xfrm>
            <a:off x="4908680" y="5994453"/>
            <a:ext cx="6842695" cy="584775"/>
          </a:xfrm>
          <a:prstGeom prst="rect">
            <a:avLst/>
          </a:prstGeom>
          <a:ln w="28575">
            <a:solidFill>
              <a:srgbClr val="FF0000"/>
            </a:solidFill>
          </a:ln>
        </p:spPr>
        <p:txBody>
          <a:bodyPr wrap="square">
            <a:spAutoFit/>
          </a:bodyPr>
          <a:lstStyle/>
          <a:p>
            <a:pPr algn="ctr"/>
            <a:r>
              <a:rPr lang="en-US" sz="3200" dirty="0">
                <a:solidFill>
                  <a:srgbClr val="000000"/>
                </a:solidFill>
              </a:rPr>
              <a:t>Slower than purely kinematic simulators</a:t>
            </a:r>
            <a:endParaRPr lang="en-US" sz="3200" dirty="0"/>
          </a:p>
        </p:txBody>
      </p:sp>
      <p:sp>
        <p:nvSpPr>
          <p:cNvPr id="2" name="Content Placeholder 1">
            <a:extLst>
              <a:ext uri="{FF2B5EF4-FFF2-40B4-BE49-F238E27FC236}">
                <a16:creationId xmlns:a16="http://schemas.microsoft.com/office/drawing/2014/main" id="{3838BF90-D0F6-4D55-91C8-27E77C9991E3}"/>
              </a:ext>
            </a:extLst>
          </p:cNvPr>
          <p:cNvSpPr>
            <a:spLocks noGrp="1"/>
          </p:cNvSpPr>
          <p:nvPr>
            <p:ph idx="1"/>
          </p:nvPr>
        </p:nvSpPr>
        <p:spPr>
          <a:xfrm>
            <a:off x="767613" y="1551853"/>
            <a:ext cx="5606404" cy="4351338"/>
          </a:xfrm>
        </p:spPr>
        <p:txBody>
          <a:bodyPr>
            <a:normAutofit/>
          </a:bodyPr>
          <a:lstStyle/>
          <a:p>
            <a:r>
              <a:rPr lang="en-US" dirty="0"/>
              <a:t>Creation of feature-based assembly and initializing constraints on these systems is a nontrivial task.</a:t>
            </a:r>
          </a:p>
          <a:p>
            <a:endParaRPr lang="en-US" dirty="0"/>
          </a:p>
          <a:p>
            <a:r>
              <a:rPr lang="en-US" dirty="0"/>
              <a:t>Changing the type of joints or the number of links for a mechanism is also more complex.</a:t>
            </a:r>
          </a:p>
        </p:txBody>
      </p:sp>
    </p:spTree>
    <p:extLst>
      <p:ext uri="{BB962C8B-B14F-4D97-AF65-F5344CB8AC3E}">
        <p14:creationId xmlns:p14="http://schemas.microsoft.com/office/powerpoint/2010/main" val="235560265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7A0357-8114-4E3F-A6E4-F642B12DA0FC}"/>
              </a:ext>
            </a:extLst>
          </p:cNvPr>
          <p:cNvSpPr>
            <a:spLocks noGrp="1"/>
          </p:cNvSpPr>
          <p:nvPr>
            <p:ph type="title"/>
          </p:nvPr>
        </p:nvSpPr>
        <p:spPr/>
        <p:txBody>
          <a:bodyPr/>
          <a:lstStyle/>
          <a:p>
            <a:r>
              <a:rPr lang="en-US" dirty="0"/>
              <a:t>Planar and Spherical geometric constraints</a:t>
            </a:r>
          </a:p>
        </p:txBody>
      </p:sp>
      <p:pic>
        <p:nvPicPr>
          <p:cNvPr id="5" name="Picture 4">
            <a:extLst>
              <a:ext uri="{FF2B5EF4-FFF2-40B4-BE49-F238E27FC236}">
                <a16:creationId xmlns:a16="http://schemas.microsoft.com/office/drawing/2014/main" id="{4B9363BF-F842-480C-B9C5-5ACBBF8186F7}"/>
              </a:ext>
            </a:extLst>
          </p:cNvPr>
          <p:cNvPicPr>
            <a:picLocks noChangeAspect="1"/>
          </p:cNvPicPr>
          <p:nvPr/>
        </p:nvPicPr>
        <p:blipFill>
          <a:blip r:embed="rId2"/>
          <a:stretch>
            <a:fillRect/>
          </a:stretch>
        </p:blipFill>
        <p:spPr>
          <a:xfrm>
            <a:off x="6800514" y="2043358"/>
            <a:ext cx="4949167" cy="2474585"/>
          </a:xfrm>
          <a:prstGeom prst="rect">
            <a:avLst/>
          </a:prstGeom>
        </p:spPr>
      </p:pic>
      <p:pic>
        <p:nvPicPr>
          <p:cNvPr id="6" name="Picture 5">
            <a:extLst>
              <a:ext uri="{FF2B5EF4-FFF2-40B4-BE49-F238E27FC236}">
                <a16:creationId xmlns:a16="http://schemas.microsoft.com/office/drawing/2014/main" id="{7D7813D9-5704-43B3-8474-506A5D20B5D6}"/>
              </a:ext>
            </a:extLst>
          </p:cNvPr>
          <p:cNvPicPr>
            <a:picLocks noChangeAspect="1"/>
          </p:cNvPicPr>
          <p:nvPr/>
        </p:nvPicPr>
        <p:blipFill rotWithShape="1">
          <a:blip r:embed="rId3"/>
          <a:srcRect b="50000"/>
          <a:stretch/>
        </p:blipFill>
        <p:spPr>
          <a:xfrm>
            <a:off x="1083508" y="4544316"/>
            <a:ext cx="4100945" cy="509103"/>
          </a:xfrm>
          <a:prstGeom prst="rect">
            <a:avLst/>
          </a:prstGeom>
        </p:spPr>
      </p:pic>
      <p:pic>
        <p:nvPicPr>
          <p:cNvPr id="7" name="Picture 6">
            <a:extLst>
              <a:ext uri="{FF2B5EF4-FFF2-40B4-BE49-F238E27FC236}">
                <a16:creationId xmlns:a16="http://schemas.microsoft.com/office/drawing/2014/main" id="{5850D713-3CBF-437E-B5BB-4AF9263AEFF4}"/>
              </a:ext>
            </a:extLst>
          </p:cNvPr>
          <p:cNvPicPr>
            <a:picLocks noChangeAspect="1"/>
          </p:cNvPicPr>
          <p:nvPr/>
        </p:nvPicPr>
        <p:blipFill rotWithShape="1">
          <a:blip r:embed="rId4"/>
          <a:srcRect b="39915"/>
          <a:stretch/>
        </p:blipFill>
        <p:spPr>
          <a:xfrm>
            <a:off x="7642184" y="4767578"/>
            <a:ext cx="3116408" cy="449002"/>
          </a:xfrm>
          <a:prstGeom prst="rect">
            <a:avLst/>
          </a:prstGeom>
        </p:spPr>
      </p:pic>
      <p:pic>
        <p:nvPicPr>
          <p:cNvPr id="9" name="Picture 8">
            <a:extLst>
              <a:ext uri="{FF2B5EF4-FFF2-40B4-BE49-F238E27FC236}">
                <a16:creationId xmlns:a16="http://schemas.microsoft.com/office/drawing/2014/main" id="{B5993CF9-19D1-458A-B1E5-A89718F0C985}"/>
              </a:ext>
            </a:extLst>
          </p:cNvPr>
          <p:cNvPicPr>
            <a:picLocks noChangeAspect="1"/>
          </p:cNvPicPr>
          <p:nvPr/>
        </p:nvPicPr>
        <p:blipFill rotWithShape="1">
          <a:blip r:embed="rId5"/>
          <a:srcRect r="1105"/>
          <a:stretch/>
        </p:blipFill>
        <p:spPr>
          <a:xfrm>
            <a:off x="1202343" y="5260380"/>
            <a:ext cx="3665073" cy="406389"/>
          </a:xfrm>
          <a:prstGeom prst="rect">
            <a:avLst/>
          </a:prstGeom>
        </p:spPr>
      </p:pic>
      <p:pic>
        <p:nvPicPr>
          <p:cNvPr id="10" name="Picture 9">
            <a:extLst>
              <a:ext uri="{FF2B5EF4-FFF2-40B4-BE49-F238E27FC236}">
                <a16:creationId xmlns:a16="http://schemas.microsoft.com/office/drawing/2014/main" id="{3FC48DE7-02C8-4083-9AD8-0463EA0AFBE0}"/>
              </a:ext>
            </a:extLst>
          </p:cNvPr>
          <p:cNvPicPr>
            <a:picLocks noChangeAspect="1"/>
          </p:cNvPicPr>
          <p:nvPr/>
        </p:nvPicPr>
        <p:blipFill>
          <a:blip r:embed="rId6"/>
          <a:stretch>
            <a:fillRect/>
          </a:stretch>
        </p:blipFill>
        <p:spPr>
          <a:xfrm>
            <a:off x="7642184" y="5401712"/>
            <a:ext cx="3116408" cy="408993"/>
          </a:xfrm>
          <a:prstGeom prst="rect">
            <a:avLst/>
          </a:prstGeom>
        </p:spPr>
      </p:pic>
      <p:pic>
        <p:nvPicPr>
          <p:cNvPr id="11" name="Picture 10">
            <a:extLst>
              <a:ext uri="{FF2B5EF4-FFF2-40B4-BE49-F238E27FC236}">
                <a16:creationId xmlns:a16="http://schemas.microsoft.com/office/drawing/2014/main" id="{99A4186B-ADDB-4248-B913-C9E6C34CCEA6}"/>
              </a:ext>
            </a:extLst>
          </p:cNvPr>
          <p:cNvPicPr>
            <a:picLocks noChangeAspect="1"/>
          </p:cNvPicPr>
          <p:nvPr/>
        </p:nvPicPr>
        <p:blipFill rotWithShape="1">
          <a:blip r:embed="rId3"/>
          <a:srcRect l="27756" t="71684" r="26895"/>
          <a:stretch/>
        </p:blipFill>
        <p:spPr>
          <a:xfrm>
            <a:off x="2158844" y="4928262"/>
            <a:ext cx="1859710" cy="288318"/>
          </a:xfrm>
          <a:prstGeom prst="rect">
            <a:avLst/>
          </a:prstGeom>
        </p:spPr>
      </p:pic>
      <p:pic>
        <p:nvPicPr>
          <p:cNvPr id="12" name="Picture 11">
            <a:extLst>
              <a:ext uri="{FF2B5EF4-FFF2-40B4-BE49-F238E27FC236}">
                <a16:creationId xmlns:a16="http://schemas.microsoft.com/office/drawing/2014/main" id="{3C7B84D2-E090-4ACC-B0F3-B56F4F95CD99}"/>
              </a:ext>
            </a:extLst>
          </p:cNvPr>
          <p:cNvPicPr>
            <a:picLocks noChangeAspect="1"/>
          </p:cNvPicPr>
          <p:nvPr/>
        </p:nvPicPr>
        <p:blipFill rotWithShape="1">
          <a:blip r:embed="rId4"/>
          <a:srcRect l="26650" t="65431" r="25157"/>
          <a:stretch/>
        </p:blipFill>
        <p:spPr>
          <a:xfrm>
            <a:off x="8484124" y="5139917"/>
            <a:ext cx="1501878" cy="258324"/>
          </a:xfrm>
          <a:prstGeom prst="rect">
            <a:avLst/>
          </a:prstGeom>
        </p:spPr>
      </p:pic>
      <p:pic>
        <p:nvPicPr>
          <p:cNvPr id="16" name="Picture 15">
            <a:extLst>
              <a:ext uri="{FF2B5EF4-FFF2-40B4-BE49-F238E27FC236}">
                <a16:creationId xmlns:a16="http://schemas.microsoft.com/office/drawing/2014/main" id="{347BE83B-E347-4642-AE9C-4DAEC34F820E}"/>
              </a:ext>
            </a:extLst>
          </p:cNvPr>
          <p:cNvPicPr>
            <a:picLocks noChangeAspect="1"/>
          </p:cNvPicPr>
          <p:nvPr/>
        </p:nvPicPr>
        <p:blipFill>
          <a:blip r:embed="rId7"/>
          <a:stretch>
            <a:fillRect/>
          </a:stretch>
        </p:blipFill>
        <p:spPr>
          <a:xfrm>
            <a:off x="336126" y="2105988"/>
            <a:ext cx="5320013" cy="2162475"/>
          </a:xfrm>
          <a:prstGeom prst="rect">
            <a:avLst/>
          </a:prstGeom>
        </p:spPr>
      </p:pic>
      <p:sp>
        <p:nvSpPr>
          <p:cNvPr id="18" name="Rectangle 17">
            <a:extLst>
              <a:ext uri="{FF2B5EF4-FFF2-40B4-BE49-F238E27FC236}">
                <a16:creationId xmlns:a16="http://schemas.microsoft.com/office/drawing/2014/main" id="{595EF37A-FBE3-441B-8430-65AD043C9A75}"/>
              </a:ext>
            </a:extLst>
          </p:cNvPr>
          <p:cNvSpPr/>
          <p:nvPr/>
        </p:nvSpPr>
        <p:spPr>
          <a:xfrm>
            <a:off x="7513112" y="1613801"/>
            <a:ext cx="2992999" cy="369332"/>
          </a:xfrm>
          <a:prstGeom prst="rect">
            <a:avLst/>
          </a:prstGeom>
        </p:spPr>
        <p:txBody>
          <a:bodyPr wrap="none">
            <a:spAutoFit/>
          </a:bodyPr>
          <a:lstStyle/>
          <a:p>
            <a:r>
              <a:rPr lang="en-US" dirty="0"/>
              <a:t>Planar mechanism constraints</a:t>
            </a:r>
          </a:p>
        </p:txBody>
      </p:sp>
      <p:sp>
        <p:nvSpPr>
          <p:cNvPr id="21" name="Rectangle 20">
            <a:extLst>
              <a:ext uri="{FF2B5EF4-FFF2-40B4-BE49-F238E27FC236}">
                <a16:creationId xmlns:a16="http://schemas.microsoft.com/office/drawing/2014/main" id="{4F67232D-1647-4C3F-A1E9-6B71013845BD}"/>
              </a:ext>
            </a:extLst>
          </p:cNvPr>
          <p:cNvSpPr/>
          <p:nvPr/>
        </p:nvSpPr>
        <p:spPr>
          <a:xfrm>
            <a:off x="1368346" y="1613801"/>
            <a:ext cx="3255571" cy="369332"/>
          </a:xfrm>
          <a:prstGeom prst="rect">
            <a:avLst/>
          </a:prstGeom>
        </p:spPr>
        <p:txBody>
          <a:bodyPr wrap="none">
            <a:spAutoFit/>
          </a:bodyPr>
          <a:lstStyle/>
          <a:p>
            <a:r>
              <a:rPr lang="en-US" dirty="0"/>
              <a:t>Spherical mechanism constraints</a:t>
            </a:r>
          </a:p>
        </p:txBody>
      </p:sp>
      <p:pic>
        <p:nvPicPr>
          <p:cNvPr id="3" name="Picture 2">
            <a:extLst>
              <a:ext uri="{FF2B5EF4-FFF2-40B4-BE49-F238E27FC236}">
                <a16:creationId xmlns:a16="http://schemas.microsoft.com/office/drawing/2014/main" id="{77BE04F0-8341-4A8F-BED0-EDEE07029E31}"/>
              </a:ext>
            </a:extLst>
          </p:cNvPr>
          <p:cNvPicPr>
            <a:picLocks noChangeAspect="1"/>
          </p:cNvPicPr>
          <p:nvPr/>
        </p:nvPicPr>
        <p:blipFill>
          <a:blip r:embed="rId8"/>
          <a:stretch>
            <a:fillRect/>
          </a:stretch>
        </p:blipFill>
        <p:spPr>
          <a:xfrm>
            <a:off x="728702" y="5700029"/>
            <a:ext cx="4836646" cy="369310"/>
          </a:xfrm>
          <a:prstGeom prst="rect">
            <a:avLst/>
          </a:prstGeom>
        </p:spPr>
      </p:pic>
      <p:pic>
        <p:nvPicPr>
          <p:cNvPr id="8" name="Picture 7">
            <a:extLst>
              <a:ext uri="{FF2B5EF4-FFF2-40B4-BE49-F238E27FC236}">
                <a16:creationId xmlns:a16="http://schemas.microsoft.com/office/drawing/2014/main" id="{5845A48C-DDBA-4BF9-ABAF-42B324FF1226}"/>
              </a:ext>
            </a:extLst>
          </p:cNvPr>
          <p:cNvPicPr>
            <a:picLocks noChangeAspect="1"/>
          </p:cNvPicPr>
          <p:nvPr/>
        </p:nvPicPr>
        <p:blipFill>
          <a:blip r:embed="rId9"/>
          <a:stretch>
            <a:fillRect/>
          </a:stretch>
        </p:blipFill>
        <p:spPr>
          <a:xfrm>
            <a:off x="7370411" y="5805230"/>
            <a:ext cx="3619246" cy="369310"/>
          </a:xfrm>
          <a:prstGeom prst="rect">
            <a:avLst/>
          </a:prstGeom>
        </p:spPr>
      </p:pic>
    </p:spTree>
    <p:extLst>
      <p:ext uri="{BB962C8B-B14F-4D97-AF65-F5344CB8AC3E}">
        <p14:creationId xmlns:p14="http://schemas.microsoft.com/office/powerpoint/2010/main" val="17166892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2DB828-3DC6-4BF2-9C71-434330A93BE5}"/>
              </a:ext>
            </a:extLst>
          </p:cNvPr>
          <p:cNvSpPr>
            <a:spLocks noGrp="1"/>
          </p:cNvSpPr>
          <p:nvPr>
            <p:ph type="title"/>
          </p:nvPr>
        </p:nvSpPr>
        <p:spPr/>
        <p:txBody>
          <a:bodyPr/>
          <a:lstStyle/>
          <a:p>
            <a:r>
              <a:rPr lang="en-US" dirty="0"/>
              <a:t>Iterative solver</a:t>
            </a:r>
          </a:p>
        </p:txBody>
      </p:sp>
      <p:pic>
        <p:nvPicPr>
          <p:cNvPr id="4" name="Picture 3">
            <a:extLst>
              <a:ext uri="{FF2B5EF4-FFF2-40B4-BE49-F238E27FC236}">
                <a16:creationId xmlns:a16="http://schemas.microsoft.com/office/drawing/2014/main" id="{6D4BBA17-4416-4280-8E49-4F899FD5E4B4}"/>
              </a:ext>
            </a:extLst>
          </p:cNvPr>
          <p:cNvPicPr>
            <a:picLocks noChangeAspect="1"/>
          </p:cNvPicPr>
          <p:nvPr/>
        </p:nvPicPr>
        <p:blipFill rotWithShape="1">
          <a:blip r:embed="rId2"/>
          <a:srcRect l="7943" t="9916" r="10230" b="842"/>
          <a:stretch/>
        </p:blipFill>
        <p:spPr>
          <a:xfrm>
            <a:off x="6403934" y="1640589"/>
            <a:ext cx="3966566" cy="4447242"/>
          </a:xfrm>
          <a:prstGeom prst="rect">
            <a:avLst/>
          </a:prstGeom>
        </p:spPr>
      </p:pic>
      <p:sp>
        <p:nvSpPr>
          <p:cNvPr id="5" name="Rectangle 4">
            <a:extLst>
              <a:ext uri="{FF2B5EF4-FFF2-40B4-BE49-F238E27FC236}">
                <a16:creationId xmlns:a16="http://schemas.microsoft.com/office/drawing/2014/main" id="{EF83687A-2F5B-4194-8EAD-76C3D76A0DBC}"/>
              </a:ext>
            </a:extLst>
          </p:cNvPr>
          <p:cNvSpPr/>
          <p:nvPr/>
        </p:nvSpPr>
        <p:spPr>
          <a:xfrm>
            <a:off x="7302882" y="1171175"/>
            <a:ext cx="2168671" cy="369332"/>
          </a:xfrm>
          <a:prstGeom prst="rect">
            <a:avLst/>
          </a:prstGeom>
        </p:spPr>
        <p:txBody>
          <a:bodyPr wrap="none">
            <a:spAutoFit/>
          </a:bodyPr>
          <a:lstStyle/>
          <a:p>
            <a:r>
              <a:rPr lang="en-US" dirty="0"/>
              <a:t>Simulation Algorithm</a:t>
            </a:r>
          </a:p>
        </p:txBody>
      </p:sp>
      <p:sp>
        <p:nvSpPr>
          <p:cNvPr id="6" name="Rectangle 5">
            <a:extLst>
              <a:ext uri="{FF2B5EF4-FFF2-40B4-BE49-F238E27FC236}">
                <a16:creationId xmlns:a16="http://schemas.microsoft.com/office/drawing/2014/main" id="{E5040E2C-2CE3-40E4-89F1-C83D71A54856}"/>
              </a:ext>
            </a:extLst>
          </p:cNvPr>
          <p:cNvSpPr/>
          <p:nvPr/>
        </p:nvSpPr>
        <p:spPr>
          <a:xfrm>
            <a:off x="1286144" y="1864399"/>
            <a:ext cx="3054875" cy="369332"/>
          </a:xfrm>
          <a:prstGeom prst="rect">
            <a:avLst/>
          </a:prstGeom>
        </p:spPr>
        <p:txBody>
          <a:bodyPr wrap="none">
            <a:spAutoFit/>
          </a:bodyPr>
          <a:lstStyle/>
          <a:p>
            <a:r>
              <a:rPr lang="en-US" dirty="0">
                <a:latin typeface="NimbusRomNo9L-Regu"/>
              </a:rPr>
              <a:t>System of constraint equations</a:t>
            </a:r>
            <a:endParaRPr lang="en-US" dirty="0"/>
          </a:p>
        </p:txBody>
      </p:sp>
      <p:pic>
        <p:nvPicPr>
          <p:cNvPr id="7" name="Picture 6">
            <a:extLst>
              <a:ext uri="{FF2B5EF4-FFF2-40B4-BE49-F238E27FC236}">
                <a16:creationId xmlns:a16="http://schemas.microsoft.com/office/drawing/2014/main" id="{134A7E06-32FC-4411-B254-B9E47D44BD83}"/>
              </a:ext>
            </a:extLst>
          </p:cNvPr>
          <p:cNvPicPr>
            <a:picLocks noChangeAspect="1"/>
          </p:cNvPicPr>
          <p:nvPr/>
        </p:nvPicPr>
        <p:blipFill>
          <a:blip r:embed="rId3"/>
          <a:stretch>
            <a:fillRect/>
          </a:stretch>
        </p:blipFill>
        <p:spPr>
          <a:xfrm>
            <a:off x="2123676" y="2182454"/>
            <a:ext cx="1024706" cy="433932"/>
          </a:xfrm>
          <a:prstGeom prst="rect">
            <a:avLst/>
          </a:prstGeom>
        </p:spPr>
      </p:pic>
      <p:pic>
        <p:nvPicPr>
          <p:cNvPr id="8" name="Picture 7">
            <a:extLst>
              <a:ext uri="{FF2B5EF4-FFF2-40B4-BE49-F238E27FC236}">
                <a16:creationId xmlns:a16="http://schemas.microsoft.com/office/drawing/2014/main" id="{A32B7A56-A592-4B91-A3E2-E074D1C2C247}"/>
              </a:ext>
            </a:extLst>
          </p:cNvPr>
          <p:cNvPicPr>
            <a:picLocks noChangeAspect="1"/>
          </p:cNvPicPr>
          <p:nvPr/>
        </p:nvPicPr>
        <p:blipFill>
          <a:blip r:embed="rId4"/>
          <a:stretch>
            <a:fillRect/>
          </a:stretch>
        </p:blipFill>
        <p:spPr>
          <a:xfrm>
            <a:off x="1536386" y="3021541"/>
            <a:ext cx="2610733" cy="386579"/>
          </a:xfrm>
          <a:prstGeom prst="rect">
            <a:avLst/>
          </a:prstGeom>
        </p:spPr>
      </p:pic>
      <mc:AlternateContent xmlns:mc="http://schemas.openxmlformats.org/markup-compatibility/2006" xmlns:a14="http://schemas.microsoft.com/office/drawing/2010/main">
        <mc:Choice Requires="a14">
          <p:sp>
            <p:nvSpPr>
              <p:cNvPr id="9" name="Rectangle 8">
                <a:extLst>
                  <a:ext uri="{FF2B5EF4-FFF2-40B4-BE49-F238E27FC236}">
                    <a16:creationId xmlns:a16="http://schemas.microsoft.com/office/drawing/2014/main" id="{6657DA74-8FDD-4E9F-B4C7-F1BC702B6EDA}"/>
                  </a:ext>
                </a:extLst>
              </p:cNvPr>
              <p:cNvSpPr/>
              <p:nvPr/>
            </p:nvSpPr>
            <p:spPr>
              <a:xfrm>
                <a:off x="2019823" y="4716277"/>
                <a:ext cx="1797352" cy="738664"/>
              </a:xfrm>
              <a:prstGeom prst="rect">
                <a:avLst/>
              </a:prstGeom>
            </p:spPr>
            <p:txBody>
              <a:bodyPr wrap="none">
                <a:spAutoFit/>
              </a:bodyPr>
              <a:lstStyle/>
              <a:p>
                <a:r>
                  <a:rPr lang="en-US" sz="1400" b="1" dirty="0">
                    <a:latin typeface="NimbusRomNo9L-Regu"/>
                  </a:rPr>
                  <a:t>q</a:t>
                </a:r>
                <a:r>
                  <a:rPr lang="en-US" sz="1400" dirty="0">
                    <a:latin typeface="NimbusRomNo9L-Regu"/>
                  </a:rPr>
                  <a:t>: State vector</a:t>
                </a:r>
              </a:p>
              <a:p>
                <a:r>
                  <a:rPr lang="en-US" sz="1400" b="1" dirty="0">
                    <a:latin typeface="NimbusRomNo9L-Regu"/>
                  </a:rPr>
                  <a:t>[J(q)]</a:t>
                </a:r>
                <a:r>
                  <a:rPr lang="en-US" sz="1400" dirty="0">
                    <a:latin typeface="NimbusRomNo9L-Regu"/>
                  </a:rPr>
                  <a:t>: Jacobian matrix</a:t>
                </a:r>
                <a:endParaRPr lang="en-US" sz="1400" b="1" dirty="0">
                  <a:latin typeface="NimbusRomNo9L-Regu"/>
                </a:endParaRPr>
              </a:p>
              <a:p>
                <a14:m>
                  <m:oMath xmlns:m="http://schemas.openxmlformats.org/officeDocument/2006/math">
                    <m:r>
                      <a:rPr lang="el-GR" sz="1400" b="1" i="1" smtClean="0">
                        <a:latin typeface="Cambria Math" panose="02040503050406030204" pitchFamily="18" charset="0"/>
                        <a:ea typeface="Cambria Math" panose="02040503050406030204" pitchFamily="18" charset="0"/>
                      </a:rPr>
                      <m:t>𝜱</m:t>
                    </m:r>
                  </m:oMath>
                </a14:m>
                <a:r>
                  <a:rPr lang="en-US" sz="1400" b="1" dirty="0"/>
                  <a:t>(q):</a:t>
                </a:r>
                <a:r>
                  <a:rPr lang="en-US" sz="1400" dirty="0"/>
                  <a:t> Residual vector</a:t>
                </a:r>
              </a:p>
            </p:txBody>
          </p:sp>
        </mc:Choice>
        <mc:Fallback xmlns="">
          <p:sp>
            <p:nvSpPr>
              <p:cNvPr id="9" name="Rectangle 8">
                <a:extLst>
                  <a:ext uri="{FF2B5EF4-FFF2-40B4-BE49-F238E27FC236}">
                    <a16:creationId xmlns:a16="http://schemas.microsoft.com/office/drawing/2014/main" id="{6657DA74-8FDD-4E9F-B4C7-F1BC702B6EDA}"/>
                  </a:ext>
                </a:extLst>
              </p:cNvPr>
              <p:cNvSpPr>
                <a:spLocks noRot="1" noChangeAspect="1" noMove="1" noResize="1" noEditPoints="1" noAdjustHandles="1" noChangeArrowheads="1" noChangeShapeType="1" noTextEdit="1"/>
              </p:cNvSpPr>
              <p:nvPr/>
            </p:nvSpPr>
            <p:spPr>
              <a:xfrm>
                <a:off x="2019823" y="4716277"/>
                <a:ext cx="1797352" cy="738664"/>
              </a:xfrm>
              <a:prstGeom prst="rect">
                <a:avLst/>
              </a:prstGeom>
              <a:blipFill>
                <a:blip r:embed="rId5"/>
                <a:stretch>
                  <a:fillRect l="-1017" t="-1653" b="-7438"/>
                </a:stretch>
              </a:blipFill>
            </p:spPr>
            <p:txBody>
              <a:bodyPr/>
              <a:lstStyle/>
              <a:p>
                <a:r>
                  <a:rPr lang="en-US">
                    <a:noFill/>
                  </a:rPr>
                  <a:t> </a:t>
                </a:r>
              </a:p>
            </p:txBody>
          </p:sp>
        </mc:Fallback>
      </mc:AlternateContent>
      <p:sp>
        <p:nvSpPr>
          <p:cNvPr id="10" name="Rectangle 9">
            <a:extLst>
              <a:ext uri="{FF2B5EF4-FFF2-40B4-BE49-F238E27FC236}">
                <a16:creationId xmlns:a16="http://schemas.microsoft.com/office/drawing/2014/main" id="{C1F09CE6-88C6-45C3-8F91-1CC428E76C4A}"/>
              </a:ext>
            </a:extLst>
          </p:cNvPr>
          <p:cNvSpPr/>
          <p:nvPr/>
        </p:nvSpPr>
        <p:spPr>
          <a:xfrm>
            <a:off x="1480042" y="2730943"/>
            <a:ext cx="2667077" cy="369332"/>
          </a:xfrm>
          <a:prstGeom prst="rect">
            <a:avLst/>
          </a:prstGeom>
        </p:spPr>
        <p:txBody>
          <a:bodyPr wrap="none">
            <a:spAutoFit/>
          </a:bodyPr>
          <a:lstStyle/>
          <a:p>
            <a:r>
              <a:rPr lang="en-US" dirty="0">
                <a:latin typeface="NimbusRomNo9L-Regu"/>
              </a:rPr>
              <a:t>Newton-</a:t>
            </a:r>
            <a:r>
              <a:rPr lang="en-US" dirty="0" err="1">
                <a:latin typeface="NimbusRomNo9L-Regu"/>
              </a:rPr>
              <a:t>Rhapson</a:t>
            </a:r>
            <a:r>
              <a:rPr lang="en-US" dirty="0">
                <a:latin typeface="NimbusRomNo9L-Regu"/>
              </a:rPr>
              <a:t> iteration</a:t>
            </a:r>
            <a:endParaRPr lang="en-US" dirty="0"/>
          </a:p>
        </p:txBody>
      </p:sp>
      <p:pic>
        <p:nvPicPr>
          <p:cNvPr id="11" name="Picture 10">
            <a:extLst>
              <a:ext uri="{FF2B5EF4-FFF2-40B4-BE49-F238E27FC236}">
                <a16:creationId xmlns:a16="http://schemas.microsoft.com/office/drawing/2014/main" id="{F959C86F-2C73-4F1C-B9E8-F49E4A56DB31}"/>
              </a:ext>
            </a:extLst>
          </p:cNvPr>
          <p:cNvPicPr>
            <a:picLocks noChangeAspect="1"/>
          </p:cNvPicPr>
          <p:nvPr/>
        </p:nvPicPr>
        <p:blipFill>
          <a:blip r:embed="rId6"/>
          <a:stretch>
            <a:fillRect/>
          </a:stretch>
        </p:blipFill>
        <p:spPr>
          <a:xfrm>
            <a:off x="1761576" y="3413819"/>
            <a:ext cx="2302896" cy="1302458"/>
          </a:xfrm>
          <a:prstGeom prst="rect">
            <a:avLst/>
          </a:prstGeom>
        </p:spPr>
      </p:pic>
    </p:spTree>
    <p:extLst>
      <p:ext uri="{BB962C8B-B14F-4D97-AF65-F5344CB8AC3E}">
        <p14:creationId xmlns:p14="http://schemas.microsoft.com/office/powerpoint/2010/main" val="148632786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233787-B8E3-4501-9D7A-B10C43325B31}"/>
              </a:ext>
            </a:extLst>
          </p:cNvPr>
          <p:cNvSpPr>
            <a:spLocks noGrp="1"/>
          </p:cNvSpPr>
          <p:nvPr>
            <p:ph type="title"/>
          </p:nvPr>
        </p:nvSpPr>
        <p:spPr/>
        <p:txBody>
          <a:bodyPr/>
          <a:lstStyle/>
          <a:p>
            <a:r>
              <a:rPr lang="en-US" dirty="0"/>
              <a:t>Examples</a:t>
            </a:r>
          </a:p>
        </p:txBody>
      </p:sp>
      <p:pic>
        <p:nvPicPr>
          <p:cNvPr id="8" name="Picture 7">
            <a:extLst>
              <a:ext uri="{FF2B5EF4-FFF2-40B4-BE49-F238E27FC236}">
                <a16:creationId xmlns:a16="http://schemas.microsoft.com/office/drawing/2014/main" id="{9273DFD0-DB39-437F-8E87-B44F29E722A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7583" y="1820633"/>
            <a:ext cx="5008417" cy="5037367"/>
          </a:xfrm>
          <a:prstGeom prst="rect">
            <a:avLst/>
          </a:prstGeom>
        </p:spPr>
      </p:pic>
      <p:pic>
        <p:nvPicPr>
          <p:cNvPr id="14" name="Picture 13">
            <a:extLst>
              <a:ext uri="{FF2B5EF4-FFF2-40B4-BE49-F238E27FC236}">
                <a16:creationId xmlns:a16="http://schemas.microsoft.com/office/drawing/2014/main" id="{D403C601-AE86-4E83-962F-2CCE9CD5B1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96666" y="1801548"/>
            <a:ext cx="5157134" cy="5056452"/>
          </a:xfrm>
          <a:prstGeom prst="rect">
            <a:avLst/>
          </a:prstGeom>
        </p:spPr>
      </p:pic>
      <p:sp>
        <p:nvSpPr>
          <p:cNvPr id="16" name="Rectangle 15">
            <a:extLst>
              <a:ext uri="{FF2B5EF4-FFF2-40B4-BE49-F238E27FC236}">
                <a16:creationId xmlns:a16="http://schemas.microsoft.com/office/drawing/2014/main" id="{9489A904-8D5D-4CC0-9749-185A21BC2409}"/>
              </a:ext>
            </a:extLst>
          </p:cNvPr>
          <p:cNvSpPr/>
          <p:nvPr/>
        </p:nvSpPr>
        <p:spPr>
          <a:xfrm>
            <a:off x="6986240" y="1528469"/>
            <a:ext cx="3471528" cy="369332"/>
          </a:xfrm>
          <a:prstGeom prst="rect">
            <a:avLst/>
          </a:prstGeom>
        </p:spPr>
        <p:txBody>
          <a:bodyPr wrap="none">
            <a:spAutoFit/>
          </a:bodyPr>
          <a:lstStyle/>
          <a:p>
            <a:r>
              <a:rPr lang="en-US" dirty="0"/>
              <a:t>Spherical Watt I six-bar mechanism</a:t>
            </a:r>
          </a:p>
        </p:txBody>
      </p:sp>
      <p:sp>
        <p:nvSpPr>
          <p:cNvPr id="17" name="Rectangle 16">
            <a:extLst>
              <a:ext uri="{FF2B5EF4-FFF2-40B4-BE49-F238E27FC236}">
                <a16:creationId xmlns:a16="http://schemas.microsoft.com/office/drawing/2014/main" id="{24291F46-FF17-4B71-8EB8-4643EF78472B}"/>
              </a:ext>
            </a:extLst>
          </p:cNvPr>
          <p:cNvSpPr/>
          <p:nvPr/>
        </p:nvSpPr>
        <p:spPr>
          <a:xfrm>
            <a:off x="1977826" y="1528469"/>
            <a:ext cx="3227935" cy="369332"/>
          </a:xfrm>
          <a:prstGeom prst="rect">
            <a:avLst/>
          </a:prstGeom>
        </p:spPr>
        <p:txBody>
          <a:bodyPr wrap="none">
            <a:spAutoFit/>
          </a:bodyPr>
          <a:lstStyle/>
          <a:p>
            <a:r>
              <a:rPr lang="en-US" dirty="0"/>
              <a:t>Watt's steam engine mechanism</a:t>
            </a:r>
          </a:p>
        </p:txBody>
      </p:sp>
      <p:sp>
        <p:nvSpPr>
          <p:cNvPr id="13" name="Arrow: Circular 12">
            <a:extLst>
              <a:ext uri="{FF2B5EF4-FFF2-40B4-BE49-F238E27FC236}">
                <a16:creationId xmlns:a16="http://schemas.microsoft.com/office/drawing/2014/main" id="{7EF4880C-0216-454A-A744-73A593A9A89A}"/>
              </a:ext>
            </a:extLst>
          </p:cNvPr>
          <p:cNvSpPr/>
          <p:nvPr/>
        </p:nvSpPr>
        <p:spPr>
          <a:xfrm flipH="1">
            <a:off x="1364578" y="3995439"/>
            <a:ext cx="613248" cy="668670"/>
          </a:xfrm>
          <a:prstGeom prst="circularArrow">
            <a:avLst/>
          </a:prstGeom>
          <a:solidFill>
            <a:srgbClr val="4472C4">
              <a:alpha val="5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8" name="Arrow: Left-Right 17">
            <a:extLst>
              <a:ext uri="{FF2B5EF4-FFF2-40B4-BE49-F238E27FC236}">
                <a16:creationId xmlns:a16="http://schemas.microsoft.com/office/drawing/2014/main" id="{73549FB4-8A5E-4DF3-A432-856971AF9488}"/>
              </a:ext>
            </a:extLst>
          </p:cNvPr>
          <p:cNvSpPr/>
          <p:nvPr/>
        </p:nvSpPr>
        <p:spPr>
          <a:xfrm>
            <a:off x="8364040" y="5256345"/>
            <a:ext cx="930940" cy="134679"/>
          </a:xfrm>
          <a:prstGeom prst="leftRightArrow">
            <a:avLst/>
          </a:prstGeom>
          <a:solidFill>
            <a:srgbClr val="4472C4">
              <a:alpha val="5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980263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1A257F-FDEF-4351-B957-AFA871F034DB}"/>
              </a:ext>
            </a:extLst>
          </p:cNvPr>
          <p:cNvSpPr>
            <a:spLocks noGrp="1"/>
          </p:cNvSpPr>
          <p:nvPr>
            <p:ph type="title"/>
          </p:nvPr>
        </p:nvSpPr>
        <p:spPr/>
        <p:txBody>
          <a:bodyPr/>
          <a:lstStyle/>
          <a:p>
            <a:r>
              <a:rPr lang="en-US" dirty="0"/>
              <a:t>Examples</a:t>
            </a:r>
          </a:p>
        </p:txBody>
      </p:sp>
      <p:pic>
        <p:nvPicPr>
          <p:cNvPr id="4" name="Picture 3">
            <a:extLst>
              <a:ext uri="{FF2B5EF4-FFF2-40B4-BE49-F238E27FC236}">
                <a16:creationId xmlns:a16="http://schemas.microsoft.com/office/drawing/2014/main" id="{C6979157-AF88-4458-8667-DFC7E06C75CA}"/>
              </a:ext>
            </a:extLst>
          </p:cNvPr>
          <p:cNvPicPr>
            <a:picLocks noChangeAspect="1"/>
          </p:cNvPicPr>
          <p:nvPr/>
        </p:nvPicPr>
        <p:blipFill>
          <a:blip r:embed="rId2"/>
          <a:stretch>
            <a:fillRect/>
          </a:stretch>
        </p:blipFill>
        <p:spPr>
          <a:xfrm>
            <a:off x="-21211" y="2223033"/>
            <a:ext cx="4781986" cy="2791936"/>
          </a:xfrm>
          <a:prstGeom prst="rect">
            <a:avLst/>
          </a:prstGeom>
        </p:spPr>
      </p:pic>
      <p:pic>
        <p:nvPicPr>
          <p:cNvPr id="5" name="Picture 4">
            <a:extLst>
              <a:ext uri="{FF2B5EF4-FFF2-40B4-BE49-F238E27FC236}">
                <a16:creationId xmlns:a16="http://schemas.microsoft.com/office/drawing/2014/main" id="{498B293D-612D-45BB-B9CA-3EF88AFC6CE1}"/>
              </a:ext>
            </a:extLst>
          </p:cNvPr>
          <p:cNvPicPr>
            <a:picLocks noChangeAspect="1"/>
          </p:cNvPicPr>
          <p:nvPr/>
        </p:nvPicPr>
        <p:blipFill rotWithShape="1">
          <a:blip r:embed="rId3"/>
          <a:srcRect l="4568" r="2784"/>
          <a:stretch/>
        </p:blipFill>
        <p:spPr>
          <a:xfrm>
            <a:off x="4270868" y="1690688"/>
            <a:ext cx="3810316" cy="3907894"/>
          </a:xfrm>
          <a:prstGeom prst="rect">
            <a:avLst/>
          </a:prstGeom>
        </p:spPr>
      </p:pic>
      <p:sp>
        <p:nvSpPr>
          <p:cNvPr id="7" name="Rectangle 6">
            <a:extLst>
              <a:ext uri="{FF2B5EF4-FFF2-40B4-BE49-F238E27FC236}">
                <a16:creationId xmlns:a16="http://schemas.microsoft.com/office/drawing/2014/main" id="{5B1B87B6-CB9F-4A9D-A175-055EBB7B3DBA}"/>
              </a:ext>
            </a:extLst>
          </p:cNvPr>
          <p:cNvSpPr/>
          <p:nvPr/>
        </p:nvSpPr>
        <p:spPr>
          <a:xfrm>
            <a:off x="8772636" y="6030632"/>
            <a:ext cx="2911749" cy="369332"/>
          </a:xfrm>
          <a:prstGeom prst="rect">
            <a:avLst/>
          </a:prstGeom>
        </p:spPr>
        <p:txBody>
          <a:bodyPr wrap="square">
            <a:spAutoFit/>
          </a:bodyPr>
          <a:lstStyle/>
          <a:p>
            <a:pPr algn="ctr"/>
            <a:r>
              <a:rPr lang="en-US" dirty="0"/>
              <a:t>Spatial 5-SS platform linkage</a:t>
            </a:r>
          </a:p>
        </p:txBody>
      </p:sp>
      <p:sp>
        <p:nvSpPr>
          <p:cNvPr id="8" name="Rectangle 7">
            <a:extLst>
              <a:ext uri="{FF2B5EF4-FFF2-40B4-BE49-F238E27FC236}">
                <a16:creationId xmlns:a16="http://schemas.microsoft.com/office/drawing/2014/main" id="{E3838A56-8E0F-4359-A3C8-D85D9A657527}"/>
              </a:ext>
            </a:extLst>
          </p:cNvPr>
          <p:cNvSpPr/>
          <p:nvPr/>
        </p:nvSpPr>
        <p:spPr>
          <a:xfrm>
            <a:off x="1308543" y="5014969"/>
            <a:ext cx="2122477" cy="646331"/>
          </a:xfrm>
          <a:prstGeom prst="rect">
            <a:avLst/>
          </a:prstGeom>
        </p:spPr>
        <p:txBody>
          <a:bodyPr wrap="square">
            <a:spAutoFit/>
          </a:bodyPr>
          <a:lstStyle/>
          <a:p>
            <a:pPr algn="ctr"/>
            <a:r>
              <a:rPr lang="en-US" dirty="0"/>
              <a:t>Planar Stephenson II six-bar linkage</a:t>
            </a:r>
          </a:p>
        </p:txBody>
      </p:sp>
      <p:sp>
        <p:nvSpPr>
          <p:cNvPr id="9" name="Rectangle 8">
            <a:extLst>
              <a:ext uri="{FF2B5EF4-FFF2-40B4-BE49-F238E27FC236}">
                <a16:creationId xmlns:a16="http://schemas.microsoft.com/office/drawing/2014/main" id="{EFDC0D53-29D0-44C7-B4BF-DD856EB8BA4A}"/>
              </a:ext>
            </a:extLst>
          </p:cNvPr>
          <p:cNvSpPr/>
          <p:nvPr/>
        </p:nvSpPr>
        <p:spPr>
          <a:xfrm>
            <a:off x="4612072" y="5661300"/>
            <a:ext cx="3127908" cy="369332"/>
          </a:xfrm>
          <a:prstGeom prst="rect">
            <a:avLst/>
          </a:prstGeom>
        </p:spPr>
        <p:txBody>
          <a:bodyPr wrap="none">
            <a:spAutoFit/>
          </a:bodyPr>
          <a:lstStyle/>
          <a:p>
            <a:r>
              <a:rPr lang="en-US" dirty="0">
                <a:latin typeface="NimbusRomNo9L-Regu"/>
              </a:rPr>
              <a:t>Spherical RRPR four-bar linkage</a:t>
            </a:r>
            <a:endParaRPr lang="en-US" dirty="0"/>
          </a:p>
        </p:txBody>
      </p:sp>
      <p:pic>
        <p:nvPicPr>
          <p:cNvPr id="10" name="Picture 9">
            <a:extLst>
              <a:ext uri="{FF2B5EF4-FFF2-40B4-BE49-F238E27FC236}">
                <a16:creationId xmlns:a16="http://schemas.microsoft.com/office/drawing/2014/main" id="{24F805BA-C3FD-4D9A-867C-036F9BC7B98A}"/>
              </a:ext>
            </a:extLst>
          </p:cNvPr>
          <p:cNvPicPr>
            <a:picLocks noChangeAspect="1"/>
          </p:cNvPicPr>
          <p:nvPr/>
        </p:nvPicPr>
        <p:blipFill>
          <a:blip r:embed="rId4"/>
          <a:stretch>
            <a:fillRect/>
          </a:stretch>
        </p:blipFill>
        <p:spPr>
          <a:xfrm>
            <a:off x="8134010" y="970457"/>
            <a:ext cx="3718203" cy="5167312"/>
          </a:xfrm>
          <a:prstGeom prst="rect">
            <a:avLst/>
          </a:prstGeom>
        </p:spPr>
      </p:pic>
    </p:spTree>
    <p:extLst>
      <p:ext uri="{BB962C8B-B14F-4D97-AF65-F5344CB8AC3E}">
        <p14:creationId xmlns:p14="http://schemas.microsoft.com/office/powerpoint/2010/main" val="136230829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E553661-B37A-4409-9D7B-462A814670CD}"/>
              </a:ext>
            </a:extLst>
          </p:cNvPr>
          <p:cNvSpPr>
            <a:spLocks noGrp="1"/>
          </p:cNvSpPr>
          <p:nvPr>
            <p:ph type="title"/>
          </p:nvPr>
        </p:nvSpPr>
        <p:spPr>
          <a:xfrm>
            <a:off x="776391" y="2843985"/>
            <a:ext cx="3751101" cy="1170029"/>
          </a:xfrm>
        </p:spPr>
        <p:txBody>
          <a:bodyPr>
            <a:normAutofit/>
          </a:bodyPr>
          <a:lstStyle/>
          <a:p>
            <a:r>
              <a:rPr lang="en-US" dirty="0"/>
              <a:t>Summary</a:t>
            </a:r>
          </a:p>
        </p:txBody>
      </p:sp>
      <p:sp>
        <p:nvSpPr>
          <p:cNvPr id="5" name="Text Placeholder 4">
            <a:extLst>
              <a:ext uri="{FF2B5EF4-FFF2-40B4-BE49-F238E27FC236}">
                <a16:creationId xmlns:a16="http://schemas.microsoft.com/office/drawing/2014/main" id="{2BB9D23E-5811-4818-8F97-C59A28AE6CE5}"/>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3697515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4B17CA-A2B9-435F-9CD6-9C642CDC9ED1}"/>
              </a:ext>
            </a:extLst>
          </p:cNvPr>
          <p:cNvSpPr>
            <a:spLocks noGrp="1"/>
          </p:cNvSpPr>
          <p:nvPr>
            <p:ph type="title"/>
          </p:nvPr>
        </p:nvSpPr>
        <p:spPr/>
        <p:txBody>
          <a:bodyPr/>
          <a:lstStyle/>
          <a:p>
            <a:r>
              <a:rPr lang="en-US" dirty="0"/>
              <a:t>Problem Statement</a:t>
            </a:r>
          </a:p>
        </p:txBody>
      </p:sp>
      <p:sp>
        <p:nvSpPr>
          <p:cNvPr id="3" name="Content Placeholder 2">
            <a:extLst>
              <a:ext uri="{FF2B5EF4-FFF2-40B4-BE49-F238E27FC236}">
                <a16:creationId xmlns:a16="http://schemas.microsoft.com/office/drawing/2014/main" id="{F841FD4B-0C28-4AE3-92A1-C59578480837}"/>
              </a:ext>
            </a:extLst>
          </p:cNvPr>
          <p:cNvSpPr>
            <a:spLocks noGrp="1"/>
          </p:cNvSpPr>
          <p:nvPr>
            <p:ph idx="1"/>
          </p:nvPr>
        </p:nvSpPr>
        <p:spPr>
          <a:xfrm>
            <a:off x="838200" y="1825625"/>
            <a:ext cx="10515600" cy="1670450"/>
          </a:xfrm>
        </p:spPr>
        <p:txBody>
          <a:bodyPr>
            <a:normAutofit fontScale="77500" lnSpcReduction="20000"/>
          </a:bodyPr>
          <a:lstStyle/>
          <a:p>
            <a:r>
              <a:rPr lang="en-US" dirty="0"/>
              <a:t>Practical problems can include multiple constraints. Algorithms don’t exist for these scenarios.</a:t>
            </a:r>
          </a:p>
          <a:p>
            <a:r>
              <a:rPr lang="en-US" dirty="0"/>
              <a:t>Most of the research is focused on synthesis of Planar mechanisms.</a:t>
            </a:r>
          </a:p>
          <a:p>
            <a:r>
              <a:rPr lang="en-US" dirty="0"/>
              <a:t>Unify Path and Motion Synthesis as the Alt-</a:t>
            </a:r>
            <a:r>
              <a:rPr lang="en-US" dirty="0" err="1"/>
              <a:t>Burmester</a:t>
            </a:r>
            <a:r>
              <a:rPr lang="en-US" dirty="0"/>
              <a:t> Synthesis.</a:t>
            </a:r>
          </a:p>
          <a:p>
            <a:r>
              <a:rPr lang="en-US" dirty="0"/>
              <a:t>Unify Synthesis of Planar, Spherical and Spatial mechanisms.</a:t>
            </a:r>
          </a:p>
          <a:p>
            <a:endParaRPr lang="en-US" dirty="0"/>
          </a:p>
          <a:p>
            <a:endParaRPr lang="en-US" dirty="0"/>
          </a:p>
        </p:txBody>
      </p:sp>
      <p:sp>
        <p:nvSpPr>
          <p:cNvPr id="14" name="Rectangle 13">
            <a:extLst>
              <a:ext uri="{FF2B5EF4-FFF2-40B4-BE49-F238E27FC236}">
                <a16:creationId xmlns:a16="http://schemas.microsoft.com/office/drawing/2014/main" id="{3891FA0E-A926-4E9C-AEED-AB83A40AF6B0}"/>
              </a:ext>
            </a:extLst>
          </p:cNvPr>
          <p:cNvSpPr/>
          <p:nvPr/>
        </p:nvSpPr>
        <p:spPr>
          <a:xfrm>
            <a:off x="969154" y="4419409"/>
            <a:ext cx="3271628" cy="2031325"/>
          </a:xfrm>
          <a:prstGeom prst="rect">
            <a:avLst/>
          </a:prstGeom>
          <a:ln>
            <a:noFill/>
          </a:ln>
        </p:spPr>
        <p:style>
          <a:lnRef idx="1">
            <a:schemeClr val="accent5"/>
          </a:lnRef>
          <a:fillRef idx="2">
            <a:schemeClr val="accent5"/>
          </a:fillRef>
          <a:effectRef idx="1">
            <a:schemeClr val="accent5"/>
          </a:effectRef>
          <a:fontRef idx="minor">
            <a:schemeClr val="dk1"/>
          </a:fontRef>
        </p:style>
        <p:txBody>
          <a:bodyPr wrap="square">
            <a:spAutoFit/>
          </a:bodyPr>
          <a:lstStyle/>
          <a:p>
            <a:pPr algn="ctr"/>
            <a:r>
              <a:rPr lang="en-US" dirty="0"/>
              <a:t>Poses+ Path points</a:t>
            </a:r>
          </a:p>
          <a:p>
            <a:pPr algn="ctr"/>
            <a:r>
              <a:rPr lang="en-US" dirty="0"/>
              <a:t>+ Input-output link relationship</a:t>
            </a:r>
          </a:p>
          <a:p>
            <a:pPr algn="ctr"/>
            <a:endParaRPr lang="en-US" dirty="0"/>
          </a:p>
          <a:p>
            <a:pPr algn="ctr"/>
            <a:r>
              <a:rPr lang="en-US" dirty="0"/>
              <a:t>Additional constraints: </a:t>
            </a:r>
          </a:p>
          <a:p>
            <a:pPr algn="ctr"/>
            <a:r>
              <a:rPr lang="en-US" dirty="0"/>
              <a:t>Fixed pivot location,</a:t>
            </a:r>
          </a:p>
          <a:p>
            <a:pPr algn="ctr"/>
            <a:r>
              <a:rPr lang="en-US" dirty="0"/>
              <a:t>Moving pivot location,</a:t>
            </a:r>
          </a:p>
          <a:p>
            <a:pPr algn="ctr"/>
            <a:r>
              <a:rPr lang="en-US" dirty="0"/>
              <a:t>Link lengths, etc.</a:t>
            </a:r>
          </a:p>
        </p:txBody>
      </p:sp>
      <p:sp>
        <p:nvSpPr>
          <p:cNvPr id="15" name="Rectangle 14">
            <a:extLst>
              <a:ext uri="{FF2B5EF4-FFF2-40B4-BE49-F238E27FC236}">
                <a16:creationId xmlns:a16="http://schemas.microsoft.com/office/drawing/2014/main" id="{8534888F-9F06-4079-BE84-68DED26063C7}"/>
              </a:ext>
            </a:extLst>
          </p:cNvPr>
          <p:cNvSpPr/>
          <p:nvPr/>
        </p:nvSpPr>
        <p:spPr>
          <a:xfrm>
            <a:off x="8295073" y="5111905"/>
            <a:ext cx="2216761" cy="646331"/>
          </a:xfrm>
          <a:prstGeom prst="rect">
            <a:avLst/>
          </a:prstGeom>
          <a:ln>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wrap="none">
            <a:spAutoFit/>
          </a:bodyPr>
          <a:lstStyle/>
          <a:p>
            <a:pPr algn="ctr"/>
            <a:r>
              <a:rPr lang="en-US" dirty="0"/>
              <a:t>Planar + Spherical</a:t>
            </a:r>
          </a:p>
          <a:p>
            <a:pPr algn="ctr"/>
            <a:r>
              <a:rPr lang="en-US" dirty="0"/>
              <a:t>+ Spatial Mechanisms</a:t>
            </a:r>
          </a:p>
        </p:txBody>
      </p:sp>
      <p:sp>
        <p:nvSpPr>
          <p:cNvPr id="16" name="Rectangle 15">
            <a:extLst>
              <a:ext uri="{FF2B5EF4-FFF2-40B4-BE49-F238E27FC236}">
                <a16:creationId xmlns:a16="http://schemas.microsoft.com/office/drawing/2014/main" id="{3A8B5CF0-8BA8-4E40-A3C0-137C0C48AAB1}"/>
              </a:ext>
            </a:extLst>
          </p:cNvPr>
          <p:cNvSpPr/>
          <p:nvPr/>
        </p:nvSpPr>
        <p:spPr>
          <a:xfrm>
            <a:off x="5346651" y="5110291"/>
            <a:ext cx="1805135" cy="646331"/>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pPr algn="ctr"/>
            <a:r>
              <a:rPr lang="en-US" dirty="0"/>
              <a:t>Motion + Path</a:t>
            </a:r>
          </a:p>
          <a:p>
            <a:pPr algn="ctr"/>
            <a:r>
              <a:rPr lang="en-US" dirty="0"/>
              <a:t>Synthesis</a:t>
            </a:r>
          </a:p>
        </p:txBody>
      </p:sp>
      <p:cxnSp>
        <p:nvCxnSpPr>
          <p:cNvPr id="18" name="Straight Arrow Connector 17">
            <a:extLst>
              <a:ext uri="{FF2B5EF4-FFF2-40B4-BE49-F238E27FC236}">
                <a16:creationId xmlns:a16="http://schemas.microsoft.com/office/drawing/2014/main" id="{F4E01A12-533E-49E2-B465-163686189A53}"/>
              </a:ext>
            </a:extLst>
          </p:cNvPr>
          <p:cNvCxnSpPr>
            <a:cxnSpLocks/>
            <a:stCxn id="14" idx="3"/>
            <a:endCxn id="16" idx="1"/>
          </p:cNvCxnSpPr>
          <p:nvPr/>
        </p:nvCxnSpPr>
        <p:spPr>
          <a:xfrm flipV="1">
            <a:off x="4240782" y="5433457"/>
            <a:ext cx="1105869" cy="161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61322E17-73D2-4B23-A01B-C0CACA4C5EC2}"/>
              </a:ext>
            </a:extLst>
          </p:cNvPr>
          <p:cNvCxnSpPr>
            <a:cxnSpLocks/>
            <a:stCxn id="16" idx="3"/>
            <a:endCxn id="15" idx="1"/>
          </p:cNvCxnSpPr>
          <p:nvPr/>
        </p:nvCxnSpPr>
        <p:spPr>
          <a:xfrm>
            <a:off x="7151786" y="5433457"/>
            <a:ext cx="1143287" cy="161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D3D7D594-2AC2-4E5C-8825-DC1D1B5B49D4}"/>
              </a:ext>
            </a:extLst>
          </p:cNvPr>
          <p:cNvSpPr txBox="1"/>
          <p:nvPr/>
        </p:nvSpPr>
        <p:spPr>
          <a:xfrm>
            <a:off x="1440142" y="4019299"/>
            <a:ext cx="2329651" cy="400110"/>
          </a:xfrm>
          <a:prstGeom prst="rect">
            <a:avLst/>
          </a:prstGeom>
          <a:noFill/>
        </p:spPr>
        <p:txBody>
          <a:bodyPr wrap="square" rtlCol="0">
            <a:spAutoFit/>
          </a:bodyPr>
          <a:lstStyle/>
          <a:p>
            <a:pPr algn="ctr"/>
            <a:r>
              <a:rPr lang="en-US" sz="2000" dirty="0"/>
              <a:t>Design Constraints</a:t>
            </a:r>
          </a:p>
        </p:txBody>
      </p:sp>
      <p:sp>
        <p:nvSpPr>
          <p:cNvPr id="21" name="TextBox 20">
            <a:extLst>
              <a:ext uri="{FF2B5EF4-FFF2-40B4-BE49-F238E27FC236}">
                <a16:creationId xmlns:a16="http://schemas.microsoft.com/office/drawing/2014/main" id="{F1ED0E8D-0269-4443-9316-53818237405A}"/>
              </a:ext>
            </a:extLst>
          </p:cNvPr>
          <p:cNvSpPr txBox="1"/>
          <p:nvPr/>
        </p:nvSpPr>
        <p:spPr>
          <a:xfrm>
            <a:off x="5084392" y="4710181"/>
            <a:ext cx="2329651" cy="400110"/>
          </a:xfrm>
          <a:prstGeom prst="rect">
            <a:avLst/>
          </a:prstGeom>
          <a:noFill/>
        </p:spPr>
        <p:txBody>
          <a:bodyPr wrap="square" rtlCol="0">
            <a:spAutoFit/>
          </a:bodyPr>
          <a:lstStyle/>
          <a:p>
            <a:pPr algn="ctr"/>
            <a:r>
              <a:rPr lang="en-US" sz="2000" dirty="0"/>
              <a:t>Solver</a:t>
            </a:r>
          </a:p>
        </p:txBody>
      </p:sp>
      <p:sp>
        <p:nvSpPr>
          <p:cNvPr id="22" name="TextBox 21">
            <a:extLst>
              <a:ext uri="{FF2B5EF4-FFF2-40B4-BE49-F238E27FC236}">
                <a16:creationId xmlns:a16="http://schemas.microsoft.com/office/drawing/2014/main" id="{C243FD09-0991-4B19-A299-0E1F5D0855C0}"/>
              </a:ext>
            </a:extLst>
          </p:cNvPr>
          <p:cNvSpPr txBox="1"/>
          <p:nvPr/>
        </p:nvSpPr>
        <p:spPr>
          <a:xfrm>
            <a:off x="8238627" y="4711795"/>
            <a:ext cx="2329651" cy="400110"/>
          </a:xfrm>
          <a:prstGeom prst="rect">
            <a:avLst/>
          </a:prstGeom>
          <a:noFill/>
        </p:spPr>
        <p:txBody>
          <a:bodyPr wrap="square" rtlCol="0">
            <a:spAutoFit/>
          </a:bodyPr>
          <a:lstStyle/>
          <a:p>
            <a:pPr algn="ctr"/>
            <a:r>
              <a:rPr lang="en-US" sz="2000" dirty="0"/>
              <a:t>Solution mechanism</a:t>
            </a:r>
          </a:p>
        </p:txBody>
      </p:sp>
      <p:sp>
        <p:nvSpPr>
          <p:cNvPr id="7" name="TextBox 6">
            <a:extLst>
              <a:ext uri="{FF2B5EF4-FFF2-40B4-BE49-F238E27FC236}">
                <a16:creationId xmlns:a16="http://schemas.microsoft.com/office/drawing/2014/main" id="{8DC32ED5-228E-4424-82CA-71E0CBC1D23C}"/>
              </a:ext>
            </a:extLst>
          </p:cNvPr>
          <p:cNvSpPr txBox="1"/>
          <p:nvPr/>
        </p:nvSpPr>
        <p:spPr>
          <a:xfrm>
            <a:off x="3780743" y="3736870"/>
            <a:ext cx="4358090" cy="461665"/>
          </a:xfrm>
          <a:prstGeom prst="rect">
            <a:avLst/>
          </a:prstGeom>
          <a:noFill/>
        </p:spPr>
        <p:txBody>
          <a:bodyPr wrap="square" rtlCol="0">
            <a:spAutoFit/>
          </a:bodyPr>
          <a:lstStyle/>
          <a:p>
            <a:pPr algn="ctr"/>
            <a:r>
              <a:rPr lang="en-US" sz="2400" dirty="0"/>
              <a:t>Mechanism Synthesis Approach</a:t>
            </a:r>
          </a:p>
        </p:txBody>
      </p:sp>
    </p:spTree>
    <p:extLst>
      <p:ext uri="{BB962C8B-B14F-4D97-AF65-F5344CB8AC3E}">
        <p14:creationId xmlns:p14="http://schemas.microsoft.com/office/powerpoint/2010/main" val="42943850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4B17CA-A2B9-435F-9CD6-9C642CDC9ED1}"/>
              </a:ext>
            </a:extLst>
          </p:cNvPr>
          <p:cNvSpPr>
            <a:spLocks noGrp="1"/>
          </p:cNvSpPr>
          <p:nvPr>
            <p:ph type="title"/>
          </p:nvPr>
        </p:nvSpPr>
        <p:spPr/>
        <p:txBody>
          <a:bodyPr/>
          <a:lstStyle/>
          <a:p>
            <a:r>
              <a:rPr lang="en-US" dirty="0"/>
              <a:t>Dissertation Contributions</a:t>
            </a:r>
          </a:p>
        </p:txBody>
      </p:sp>
      <p:sp>
        <p:nvSpPr>
          <p:cNvPr id="11" name="Rectangle 10">
            <a:extLst>
              <a:ext uri="{FF2B5EF4-FFF2-40B4-BE49-F238E27FC236}">
                <a16:creationId xmlns:a16="http://schemas.microsoft.com/office/drawing/2014/main" id="{B7DEF3A9-F6E6-4C03-9321-51C2F88C095E}"/>
              </a:ext>
            </a:extLst>
          </p:cNvPr>
          <p:cNvSpPr/>
          <p:nvPr/>
        </p:nvSpPr>
        <p:spPr>
          <a:xfrm>
            <a:off x="2852712" y="2044101"/>
            <a:ext cx="3325419" cy="1472504"/>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b="1" dirty="0"/>
              <a:t>Alt-</a:t>
            </a:r>
            <a:r>
              <a:rPr lang="en-US" b="1" dirty="0" err="1"/>
              <a:t>Burmester</a:t>
            </a:r>
            <a:r>
              <a:rPr lang="en-US" b="1" dirty="0"/>
              <a:t> Synthesis</a:t>
            </a:r>
          </a:p>
          <a:p>
            <a:pPr algn="ctr"/>
            <a:r>
              <a:rPr lang="en-US" sz="1600" dirty="0"/>
              <a:t>- ML approach for spatial mechanisms</a:t>
            </a:r>
          </a:p>
          <a:p>
            <a:pPr algn="ctr"/>
            <a:r>
              <a:rPr lang="en-US" sz="1600" dirty="0"/>
              <a:t>- Analytical approach for planar mechanisms</a:t>
            </a:r>
          </a:p>
        </p:txBody>
      </p:sp>
      <p:sp>
        <p:nvSpPr>
          <p:cNvPr id="15" name="Rectangle 14">
            <a:extLst>
              <a:ext uri="{FF2B5EF4-FFF2-40B4-BE49-F238E27FC236}">
                <a16:creationId xmlns:a16="http://schemas.microsoft.com/office/drawing/2014/main" id="{1E6B9AEA-5123-4851-B0A5-EF369729A858}"/>
              </a:ext>
            </a:extLst>
          </p:cNvPr>
          <p:cNvSpPr/>
          <p:nvPr/>
        </p:nvSpPr>
        <p:spPr>
          <a:xfrm>
            <a:off x="372334" y="4150931"/>
            <a:ext cx="3325419" cy="1472504"/>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b="1" dirty="0"/>
              <a:t>Motion Synthesis</a:t>
            </a:r>
          </a:p>
          <a:p>
            <a:pPr algn="ctr"/>
            <a:r>
              <a:rPr lang="en-US" sz="1600" dirty="0"/>
              <a:t>- Analytical approach for unified synthesis of planar, spherical, and spatial mechanisms</a:t>
            </a:r>
          </a:p>
        </p:txBody>
      </p:sp>
      <p:sp>
        <p:nvSpPr>
          <p:cNvPr id="19" name="Rectangle 18">
            <a:extLst>
              <a:ext uri="{FF2B5EF4-FFF2-40B4-BE49-F238E27FC236}">
                <a16:creationId xmlns:a16="http://schemas.microsoft.com/office/drawing/2014/main" id="{3F077D4B-1CE2-4425-B5F8-623F7644183F}"/>
              </a:ext>
            </a:extLst>
          </p:cNvPr>
          <p:cNvSpPr/>
          <p:nvPr/>
        </p:nvSpPr>
        <p:spPr>
          <a:xfrm>
            <a:off x="5227232" y="4150931"/>
            <a:ext cx="3325419" cy="1472504"/>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b="1" dirty="0"/>
              <a:t>Path Synthesis</a:t>
            </a:r>
          </a:p>
          <a:p>
            <a:pPr algn="ctr"/>
            <a:r>
              <a:rPr lang="en-US" sz="1600" dirty="0"/>
              <a:t>- ML approach for spatial mechanisms</a:t>
            </a:r>
          </a:p>
          <a:p>
            <a:pPr algn="ctr"/>
            <a:r>
              <a:rPr lang="en-US" sz="1600" dirty="0"/>
              <a:t>- Analytical approach for planar mechanisms</a:t>
            </a:r>
          </a:p>
        </p:txBody>
      </p:sp>
      <p:sp>
        <p:nvSpPr>
          <p:cNvPr id="20" name="Rectangle 19">
            <a:extLst>
              <a:ext uri="{FF2B5EF4-FFF2-40B4-BE49-F238E27FC236}">
                <a16:creationId xmlns:a16="http://schemas.microsoft.com/office/drawing/2014/main" id="{C3704C95-D650-4813-A1DB-E1E62EE24836}"/>
              </a:ext>
            </a:extLst>
          </p:cNvPr>
          <p:cNvSpPr/>
          <p:nvPr/>
        </p:nvSpPr>
        <p:spPr>
          <a:xfrm>
            <a:off x="8183062" y="2135054"/>
            <a:ext cx="3325419" cy="1472504"/>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b="1" dirty="0"/>
              <a:t>Kinematic Analysis</a:t>
            </a:r>
          </a:p>
          <a:p>
            <a:pPr algn="ctr"/>
            <a:r>
              <a:rPr lang="en-US" sz="1600" dirty="0"/>
              <a:t>- Numerical approach to simulate planar, spherical and spatial mechanisms</a:t>
            </a:r>
          </a:p>
        </p:txBody>
      </p:sp>
      <p:cxnSp>
        <p:nvCxnSpPr>
          <p:cNvPr id="25" name="Straight Arrow Connector 24">
            <a:extLst>
              <a:ext uri="{FF2B5EF4-FFF2-40B4-BE49-F238E27FC236}">
                <a16:creationId xmlns:a16="http://schemas.microsoft.com/office/drawing/2014/main" id="{17C8B063-D0F7-4B0C-8FC1-482581E8009C}"/>
              </a:ext>
            </a:extLst>
          </p:cNvPr>
          <p:cNvCxnSpPr>
            <a:cxnSpLocks/>
          </p:cNvCxnSpPr>
          <p:nvPr/>
        </p:nvCxnSpPr>
        <p:spPr>
          <a:xfrm flipV="1">
            <a:off x="3137432" y="3633532"/>
            <a:ext cx="448986" cy="40047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3D4073BC-64B0-4979-B211-ACE84902C851}"/>
              </a:ext>
            </a:extLst>
          </p:cNvPr>
          <p:cNvCxnSpPr>
            <a:cxnSpLocks/>
          </p:cNvCxnSpPr>
          <p:nvPr/>
        </p:nvCxnSpPr>
        <p:spPr>
          <a:xfrm flipH="1" flipV="1">
            <a:off x="5426169" y="3626316"/>
            <a:ext cx="603211" cy="407687"/>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11C6C573-1017-47F6-9484-78C751DEB7D1}"/>
              </a:ext>
            </a:extLst>
          </p:cNvPr>
          <p:cNvCxnSpPr>
            <a:cxnSpLocks/>
          </p:cNvCxnSpPr>
          <p:nvPr/>
        </p:nvCxnSpPr>
        <p:spPr>
          <a:xfrm flipH="1">
            <a:off x="6422704" y="2967693"/>
            <a:ext cx="1489323" cy="0"/>
          </a:xfrm>
          <a:prstGeom prst="straightConnector1">
            <a:avLst/>
          </a:prstGeom>
          <a:ln w="38100">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5398F872-80E6-40AB-A8C7-1A563010D195}"/>
              </a:ext>
            </a:extLst>
          </p:cNvPr>
          <p:cNvCxnSpPr>
            <a:cxnSpLocks/>
          </p:cNvCxnSpPr>
          <p:nvPr/>
        </p:nvCxnSpPr>
        <p:spPr>
          <a:xfrm flipH="1">
            <a:off x="8952360" y="3833767"/>
            <a:ext cx="766562" cy="1155736"/>
          </a:xfrm>
          <a:prstGeom prst="straightConnector1">
            <a:avLst/>
          </a:prstGeom>
          <a:ln w="38100">
            <a:prstDash val="sysDash"/>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3138088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E553661-B37A-4409-9D7B-462A814670CD}"/>
              </a:ext>
            </a:extLst>
          </p:cNvPr>
          <p:cNvSpPr>
            <a:spLocks noGrp="1"/>
          </p:cNvSpPr>
          <p:nvPr>
            <p:ph type="title"/>
          </p:nvPr>
        </p:nvSpPr>
        <p:spPr>
          <a:xfrm>
            <a:off x="776391" y="2843985"/>
            <a:ext cx="10515600" cy="1170029"/>
          </a:xfrm>
        </p:spPr>
        <p:txBody>
          <a:bodyPr>
            <a:normAutofit/>
          </a:bodyPr>
          <a:lstStyle/>
          <a:p>
            <a:pPr algn="ctr"/>
            <a:r>
              <a:rPr lang="en-US" dirty="0"/>
              <a:t>Thank You</a:t>
            </a:r>
          </a:p>
        </p:txBody>
      </p:sp>
      <p:sp>
        <p:nvSpPr>
          <p:cNvPr id="5" name="Text Placeholder 4">
            <a:extLst>
              <a:ext uri="{FF2B5EF4-FFF2-40B4-BE49-F238E27FC236}">
                <a16:creationId xmlns:a16="http://schemas.microsoft.com/office/drawing/2014/main" id="{2BB9D23E-5811-4818-8F97-C59A28AE6CE5}"/>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5581221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4B17CA-A2B9-435F-9CD6-9C642CDC9ED1}"/>
              </a:ext>
            </a:extLst>
          </p:cNvPr>
          <p:cNvSpPr>
            <a:spLocks noGrp="1"/>
          </p:cNvSpPr>
          <p:nvPr>
            <p:ph type="title"/>
          </p:nvPr>
        </p:nvSpPr>
        <p:spPr/>
        <p:txBody>
          <a:bodyPr/>
          <a:lstStyle/>
          <a:p>
            <a:r>
              <a:rPr lang="en-US" dirty="0"/>
              <a:t>Dissertation Contributions</a:t>
            </a:r>
          </a:p>
        </p:txBody>
      </p:sp>
      <p:sp>
        <p:nvSpPr>
          <p:cNvPr id="11" name="Rectangle 10">
            <a:extLst>
              <a:ext uri="{FF2B5EF4-FFF2-40B4-BE49-F238E27FC236}">
                <a16:creationId xmlns:a16="http://schemas.microsoft.com/office/drawing/2014/main" id="{B7DEF3A9-F6E6-4C03-9321-51C2F88C095E}"/>
              </a:ext>
            </a:extLst>
          </p:cNvPr>
          <p:cNvSpPr/>
          <p:nvPr/>
        </p:nvSpPr>
        <p:spPr>
          <a:xfrm>
            <a:off x="2852712" y="2044101"/>
            <a:ext cx="3325419" cy="1472504"/>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b="1" dirty="0"/>
              <a:t>Alt-</a:t>
            </a:r>
            <a:r>
              <a:rPr lang="en-US" b="1" dirty="0" err="1"/>
              <a:t>Burmester</a:t>
            </a:r>
            <a:r>
              <a:rPr lang="en-US" b="1" dirty="0"/>
              <a:t> Synthesis</a:t>
            </a:r>
          </a:p>
          <a:p>
            <a:pPr algn="ctr"/>
            <a:r>
              <a:rPr lang="en-US" sz="1600" dirty="0"/>
              <a:t>- ML approach for spatial mechanisms</a:t>
            </a:r>
          </a:p>
          <a:p>
            <a:pPr algn="ctr"/>
            <a:r>
              <a:rPr lang="en-US" sz="1600" dirty="0"/>
              <a:t>- Analytical approach for planar mechanisms</a:t>
            </a:r>
          </a:p>
        </p:txBody>
      </p:sp>
      <p:sp>
        <p:nvSpPr>
          <p:cNvPr id="15" name="Rectangle 14">
            <a:extLst>
              <a:ext uri="{FF2B5EF4-FFF2-40B4-BE49-F238E27FC236}">
                <a16:creationId xmlns:a16="http://schemas.microsoft.com/office/drawing/2014/main" id="{1E6B9AEA-5123-4851-B0A5-EF369729A858}"/>
              </a:ext>
            </a:extLst>
          </p:cNvPr>
          <p:cNvSpPr/>
          <p:nvPr/>
        </p:nvSpPr>
        <p:spPr>
          <a:xfrm>
            <a:off x="372334" y="4150931"/>
            <a:ext cx="3325419" cy="1472504"/>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b="1" dirty="0"/>
              <a:t>Motion Synthesis</a:t>
            </a:r>
          </a:p>
          <a:p>
            <a:pPr algn="ctr"/>
            <a:r>
              <a:rPr lang="en-US" sz="1600" dirty="0"/>
              <a:t>- Analytical approach for unified synthesis of planar, spherical, and spatial mechanisms</a:t>
            </a:r>
          </a:p>
        </p:txBody>
      </p:sp>
      <p:sp>
        <p:nvSpPr>
          <p:cNvPr id="19" name="Rectangle 18">
            <a:extLst>
              <a:ext uri="{FF2B5EF4-FFF2-40B4-BE49-F238E27FC236}">
                <a16:creationId xmlns:a16="http://schemas.microsoft.com/office/drawing/2014/main" id="{3F077D4B-1CE2-4425-B5F8-623F7644183F}"/>
              </a:ext>
            </a:extLst>
          </p:cNvPr>
          <p:cNvSpPr/>
          <p:nvPr/>
        </p:nvSpPr>
        <p:spPr>
          <a:xfrm>
            <a:off x="5227232" y="4150931"/>
            <a:ext cx="3325419" cy="1472504"/>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b="1" dirty="0"/>
              <a:t>Path Synthesis</a:t>
            </a:r>
          </a:p>
          <a:p>
            <a:pPr algn="ctr"/>
            <a:r>
              <a:rPr lang="en-US" sz="1600" dirty="0"/>
              <a:t>- ML approach for spatial mechanisms</a:t>
            </a:r>
          </a:p>
          <a:p>
            <a:pPr algn="ctr"/>
            <a:r>
              <a:rPr lang="en-US" sz="1600" dirty="0"/>
              <a:t>- Analytical approach for planar mechanisms</a:t>
            </a:r>
          </a:p>
        </p:txBody>
      </p:sp>
      <p:sp>
        <p:nvSpPr>
          <p:cNvPr id="20" name="Rectangle 19">
            <a:extLst>
              <a:ext uri="{FF2B5EF4-FFF2-40B4-BE49-F238E27FC236}">
                <a16:creationId xmlns:a16="http://schemas.microsoft.com/office/drawing/2014/main" id="{C3704C95-D650-4813-A1DB-E1E62EE24836}"/>
              </a:ext>
            </a:extLst>
          </p:cNvPr>
          <p:cNvSpPr/>
          <p:nvPr/>
        </p:nvSpPr>
        <p:spPr>
          <a:xfrm>
            <a:off x="8183062" y="2135054"/>
            <a:ext cx="3325419" cy="1472504"/>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b="1" dirty="0"/>
              <a:t>Kinematic Analysis</a:t>
            </a:r>
          </a:p>
          <a:p>
            <a:pPr algn="ctr"/>
            <a:r>
              <a:rPr lang="en-US" sz="1600" dirty="0"/>
              <a:t>- Numerical approach to simulate planar, spherical and spatial mechanisms</a:t>
            </a:r>
          </a:p>
        </p:txBody>
      </p:sp>
      <p:cxnSp>
        <p:nvCxnSpPr>
          <p:cNvPr id="25" name="Straight Arrow Connector 24">
            <a:extLst>
              <a:ext uri="{FF2B5EF4-FFF2-40B4-BE49-F238E27FC236}">
                <a16:creationId xmlns:a16="http://schemas.microsoft.com/office/drawing/2014/main" id="{17C8B063-D0F7-4B0C-8FC1-482581E8009C}"/>
              </a:ext>
            </a:extLst>
          </p:cNvPr>
          <p:cNvCxnSpPr>
            <a:cxnSpLocks/>
          </p:cNvCxnSpPr>
          <p:nvPr/>
        </p:nvCxnSpPr>
        <p:spPr>
          <a:xfrm flipV="1">
            <a:off x="3137432" y="3633532"/>
            <a:ext cx="448986" cy="40047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3D4073BC-64B0-4979-B211-ACE84902C851}"/>
              </a:ext>
            </a:extLst>
          </p:cNvPr>
          <p:cNvCxnSpPr>
            <a:cxnSpLocks/>
          </p:cNvCxnSpPr>
          <p:nvPr/>
        </p:nvCxnSpPr>
        <p:spPr>
          <a:xfrm flipH="1" flipV="1">
            <a:off x="5426169" y="3626316"/>
            <a:ext cx="603211" cy="407687"/>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11C6C573-1017-47F6-9484-78C751DEB7D1}"/>
              </a:ext>
            </a:extLst>
          </p:cNvPr>
          <p:cNvCxnSpPr>
            <a:cxnSpLocks/>
          </p:cNvCxnSpPr>
          <p:nvPr/>
        </p:nvCxnSpPr>
        <p:spPr>
          <a:xfrm flipH="1">
            <a:off x="6422704" y="2967693"/>
            <a:ext cx="1489323" cy="0"/>
          </a:xfrm>
          <a:prstGeom prst="straightConnector1">
            <a:avLst/>
          </a:prstGeom>
          <a:ln w="38100">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5398F872-80E6-40AB-A8C7-1A563010D195}"/>
              </a:ext>
            </a:extLst>
          </p:cNvPr>
          <p:cNvCxnSpPr>
            <a:cxnSpLocks/>
          </p:cNvCxnSpPr>
          <p:nvPr/>
        </p:nvCxnSpPr>
        <p:spPr>
          <a:xfrm flipH="1">
            <a:off x="8952360" y="3833767"/>
            <a:ext cx="766562" cy="1155736"/>
          </a:xfrm>
          <a:prstGeom prst="straightConnector1">
            <a:avLst/>
          </a:prstGeom>
          <a:ln w="38100">
            <a:prstDash val="sysDash"/>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874585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E67759-FD01-47BF-ABD3-8068B4A56BF0}"/>
              </a:ext>
            </a:extLst>
          </p:cNvPr>
          <p:cNvSpPr>
            <a:spLocks noGrp="1"/>
          </p:cNvSpPr>
          <p:nvPr>
            <p:ph type="title"/>
          </p:nvPr>
        </p:nvSpPr>
        <p:spPr/>
        <p:txBody>
          <a:bodyPr/>
          <a:lstStyle/>
          <a:p>
            <a:r>
              <a:rPr lang="en-US" dirty="0"/>
              <a:t>Conference Publications</a:t>
            </a:r>
          </a:p>
        </p:txBody>
      </p:sp>
      <p:sp>
        <p:nvSpPr>
          <p:cNvPr id="3" name="Content Placeholder 2">
            <a:extLst>
              <a:ext uri="{FF2B5EF4-FFF2-40B4-BE49-F238E27FC236}">
                <a16:creationId xmlns:a16="http://schemas.microsoft.com/office/drawing/2014/main" id="{89C6159B-CDC8-4C66-BC60-7A409F0BFE32}"/>
              </a:ext>
            </a:extLst>
          </p:cNvPr>
          <p:cNvSpPr>
            <a:spLocks noGrp="1"/>
          </p:cNvSpPr>
          <p:nvPr>
            <p:ph idx="1"/>
          </p:nvPr>
        </p:nvSpPr>
        <p:spPr>
          <a:xfrm>
            <a:off x="838200" y="1825624"/>
            <a:ext cx="10515600" cy="4525897"/>
          </a:xfrm>
        </p:spPr>
        <p:txBody>
          <a:bodyPr>
            <a:normAutofit lnSpcReduction="10000"/>
          </a:bodyPr>
          <a:lstStyle/>
          <a:p>
            <a:r>
              <a:rPr lang="en-US" sz="1600" dirty="0"/>
              <a:t>Sharma, Shashank, and </a:t>
            </a:r>
            <a:r>
              <a:rPr lang="en-US" sz="1600" dirty="0" err="1"/>
              <a:t>Purwar</a:t>
            </a:r>
            <a:r>
              <a:rPr lang="en-US" sz="1600" dirty="0"/>
              <a:t>, Anurag. “</a:t>
            </a:r>
            <a:r>
              <a:rPr lang="en-US" sz="1600" b="1" dirty="0"/>
              <a:t>Path Synthesis of Defect-free Spatial 5-SS Mechanisms using Machine Learning</a:t>
            </a:r>
            <a:r>
              <a:rPr lang="en-US" sz="1600" dirty="0"/>
              <a:t>”, Proceedings of the ASME 2020 International Design Engineering Technical Conferences and Computers and Information in Engineering Conference, IDETC2020-22731.</a:t>
            </a:r>
          </a:p>
          <a:p>
            <a:r>
              <a:rPr lang="en-US" sz="1600" dirty="0"/>
              <a:t>Sharma, Shashank, and </a:t>
            </a:r>
            <a:r>
              <a:rPr lang="en-US" sz="1600" dirty="0" err="1"/>
              <a:t>Purwar</a:t>
            </a:r>
            <a:r>
              <a:rPr lang="en-US" sz="1600" dirty="0"/>
              <a:t>, Anurag. “</a:t>
            </a:r>
            <a:r>
              <a:rPr lang="en-US" sz="1600" b="1" dirty="0"/>
              <a:t>Unified Motion Synthesis of Spatial Seven-bar Platform Mechanisms and Planar Four-bar Mechanisms</a:t>
            </a:r>
            <a:r>
              <a:rPr lang="en-US" sz="1600" dirty="0"/>
              <a:t>”, Proceedings of the ASME 2020 International Design Engineering Technical Conferences and Computers and Information in Engineering Conference, IDETC2020-22718.</a:t>
            </a:r>
          </a:p>
          <a:p>
            <a:r>
              <a:rPr lang="en-US" sz="1600" dirty="0"/>
              <a:t>Sharma, Shashank, and </a:t>
            </a:r>
            <a:r>
              <a:rPr lang="en-US" sz="1600" dirty="0" err="1"/>
              <a:t>Purwar</a:t>
            </a:r>
            <a:r>
              <a:rPr lang="en-US" sz="1600" dirty="0"/>
              <a:t>, Anurag. “</a:t>
            </a:r>
            <a:r>
              <a:rPr lang="en-US" sz="1600" b="1" dirty="0"/>
              <a:t>Using a Point-Line-Plane Representation for Unified Simulation of Planar and Spherical Mechanisms</a:t>
            </a:r>
            <a:r>
              <a:rPr lang="en-US" sz="1600" dirty="0"/>
              <a:t>.” Proceedings of the ASME 2019 International Design Engineering Technical Conferences and Computers and Information in Engineering Conference. Volume5A: 43rd Mechanisms and Robotics Conference. Anaheim, California, USA. August 18–21, 2019. V05AT07A030. ASME. </a:t>
            </a:r>
            <a:r>
              <a:rPr lang="en-US" sz="1600" dirty="0" err="1"/>
              <a:t>doi</a:t>
            </a:r>
            <a:r>
              <a:rPr lang="en-US" sz="1600" dirty="0"/>
              <a:t>: 10.1115/DETC2019-98194</a:t>
            </a:r>
          </a:p>
          <a:p>
            <a:r>
              <a:rPr lang="en-US" sz="1600" dirty="0"/>
              <a:t>Sharma, Shashank, </a:t>
            </a:r>
            <a:r>
              <a:rPr lang="en-US" sz="1600" dirty="0" err="1"/>
              <a:t>Purwar</a:t>
            </a:r>
            <a:r>
              <a:rPr lang="en-US" sz="1600" dirty="0"/>
              <a:t>, Anurag, and Ge, Q. Jeffrey. “</a:t>
            </a:r>
            <a:r>
              <a:rPr lang="en-US" sz="1600" b="1" dirty="0"/>
              <a:t>A Motion Synthesis Approach to Solving Alt-</a:t>
            </a:r>
            <a:r>
              <a:rPr lang="en-US" sz="1600" b="1" dirty="0" err="1"/>
              <a:t>Burmester</a:t>
            </a:r>
            <a:r>
              <a:rPr lang="en-US" sz="1600" b="1" dirty="0"/>
              <a:t> Problems by Exploiting Fourier Descriptor Relationship Between Path and Orientation Data</a:t>
            </a:r>
            <a:r>
              <a:rPr lang="en-US" sz="1600" dirty="0"/>
              <a:t>.” Proceedings of the ASME 2018 International Design Engineering Technical Conferences and Computers and Information in Engineering Conference. Volume 5B: 42nd Mechanisms and Robotics Conference. Quebec City, Quebec, Canada. August 26–29,2018. V05BT07A077. ASME. </a:t>
            </a:r>
            <a:r>
              <a:rPr lang="en-US" sz="1600" dirty="0" err="1"/>
              <a:t>doi</a:t>
            </a:r>
            <a:r>
              <a:rPr lang="en-US" sz="1600" dirty="0"/>
              <a:t>: 10.1115/DETC2018-85567</a:t>
            </a:r>
          </a:p>
          <a:p>
            <a:r>
              <a:rPr lang="en-US" sz="1600" dirty="0"/>
              <a:t>Sharma, Shashank, </a:t>
            </a:r>
            <a:r>
              <a:rPr lang="en-US" sz="1600" dirty="0" err="1"/>
              <a:t>Purwar</a:t>
            </a:r>
            <a:r>
              <a:rPr lang="en-US" sz="1600" dirty="0"/>
              <a:t>, Anurag, and Ge, Q. Jeffrey. “</a:t>
            </a:r>
            <a:r>
              <a:rPr lang="en-US" sz="1600" b="1" dirty="0"/>
              <a:t>Optimal Non-Uniform Parametrization for Fourier Descriptor Based Path Synthesis of Four Bar Mechanisms.</a:t>
            </a:r>
            <a:r>
              <a:rPr lang="en-US" sz="1600" dirty="0"/>
              <a:t>” Proceedings of the ASME 2018 International Design Engineering Technical Conferences and Computers and Information in Engineering Conference. Volume 5A: 42nd Mechanisms and Robotics Conference. Quebec City, Quebec, Canada. August 26–29, 2018. V05AT07A033. ASME. </a:t>
            </a:r>
            <a:r>
              <a:rPr lang="en-US" sz="1600" dirty="0" err="1"/>
              <a:t>doi</a:t>
            </a:r>
            <a:r>
              <a:rPr lang="en-US" sz="1600" dirty="0"/>
              <a:t>: 10.1115/DETC2018-85568</a:t>
            </a:r>
          </a:p>
        </p:txBody>
      </p:sp>
    </p:spTree>
    <p:extLst>
      <p:ext uri="{BB962C8B-B14F-4D97-AF65-F5344CB8AC3E}">
        <p14:creationId xmlns:p14="http://schemas.microsoft.com/office/powerpoint/2010/main" val="199784223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OUTPUTDPI" val="1200"/>
  <p:tag name="ORIGINALHEIGHT" val="366.7042"/>
  <p:tag name="ORIGINALWIDTH" val="2686.164"/>
  <p:tag name="LATEXADDIN" val="\documentclass{article}&#10;\usepackage{amsmath}&#10;\pagestyle{empty}&#10;\begin{document}&#10;&#10;\begin{equation*}&#10;z(t)=\sum_{k=-p}^{p} T_k e^{i k \omega_o t} \qquad \forall \quad t\in[0,t_{max}] , t_{max}&lt;1&#10;\end{equation*}&#10;&#10;&#10;\end{document}"/>
  <p:tag name="IGUANATEXSIZE" val="20"/>
  <p:tag name="IGUANATEXCURSOR" val="191"/>
  <p:tag name="TRANSPARENCY" val="True"/>
  <p:tag name="FILENAME" val=""/>
  <p:tag name="LATEXENGINEID" val="0"/>
  <p:tag name="TEMPFOLDER" val="c:\temp\"/>
  <p:tag name="LATEXFORMHEIGHT" val="312"/>
  <p:tag name="LATEXFORMWIDTH" val="384"/>
  <p:tag name="LATEXFORMWRAP" val="True"/>
  <p:tag name="BITMAPVECTOR" val="0"/>
</p:tagLst>
</file>

<file path=ppt/tags/tag10.xml><?xml version="1.0" encoding="utf-8"?>
<p:tagLst xmlns:a="http://schemas.openxmlformats.org/drawingml/2006/main" xmlns:r="http://schemas.openxmlformats.org/officeDocument/2006/relationships" xmlns:p="http://schemas.openxmlformats.org/presentationml/2006/main">
  <p:tag name="OUTPUTDPI" val="1200"/>
  <p:tag name="ORIGINALHEIGHT" val="671.916"/>
  <p:tag name="ORIGINALWIDTH" val="974.1282"/>
  <p:tag name="LATEXADDIN" val="\documentclass{article}&#10;\usepackage{amsmath}&#10;\pagestyle{empty}&#10;\begin{document}&#10;&#10;\begin{gather*}&#10;z_1= \frac{e^{j (\delta -\alpha)}}{r}, \\&#10;z_2= -(x_0+j y_0), \\&#10;z_3= -(l_2 e^{j \theta_1} e^{j \phi_0})&#10;\end{gather*}&#10;&#10;\end{document}"/>
  <p:tag name="IGUANATEXSIZE" val="18"/>
  <p:tag name="IGUANATEXCURSOR" val="213"/>
  <p:tag name="TRANSPARENCY" val="True"/>
  <p:tag name="FILENAME" val=""/>
  <p:tag name="LATEXENGINEID" val="0"/>
  <p:tag name="TEMPFOLDER" val="c:\temp\"/>
  <p:tag name="LATEXFORMHEIGHT" val="312"/>
  <p:tag name="LATEXFORMWIDTH" val="384"/>
  <p:tag name="LATEXFORMWRAP" val="True"/>
  <p:tag name="BITMAPVECTOR" val="0"/>
</p:tagLst>
</file>

<file path=ppt/tags/tag11.xml><?xml version="1.0" encoding="utf-8"?>
<p:tagLst xmlns:a="http://schemas.openxmlformats.org/drawingml/2006/main" xmlns:r="http://schemas.openxmlformats.org/officeDocument/2006/relationships" xmlns:p="http://schemas.openxmlformats.org/presentationml/2006/main">
  <p:tag name="OUTPUTDPI" val="1200"/>
  <p:tag name="ORIGINALHEIGHT" val="124.4844"/>
  <p:tag name="ORIGINALWIDTH" val="645.6693"/>
  <p:tag name="LATEXADDIN" val="\documentclass{article}&#10;\usepackage{amsmath}&#10;\pagestyle{empty}&#10;\begin{document}&#10;&#10;$\{l_1,l_2,l_3,l_4\}$&#10;&#10;\end{document}"/>
  <p:tag name="IGUANATEXSIZE" val="18"/>
  <p:tag name="IGUANATEXCURSOR" val="100"/>
  <p:tag name="TRANSPARENCY" val="True"/>
  <p:tag name="FILENAME" val=""/>
  <p:tag name="LATEXENGINEID" val="0"/>
  <p:tag name="TEMPFOLDER" val="c:\temp\"/>
  <p:tag name="LATEXFORMHEIGHT" val="312"/>
  <p:tag name="LATEXFORMWIDTH" val="384"/>
  <p:tag name="LATEXFORMWRAP" val="True"/>
  <p:tag name="BITMAPVECTOR" val="0"/>
</p:tagLst>
</file>

<file path=ppt/tags/tag12.xml><?xml version="1.0" encoding="utf-8"?>
<p:tagLst xmlns:a="http://schemas.openxmlformats.org/drawingml/2006/main" xmlns:r="http://schemas.openxmlformats.org/officeDocument/2006/relationships" xmlns:p="http://schemas.openxmlformats.org/presentationml/2006/main">
  <p:tag name="OUTPUTDPI" val="1200"/>
  <p:tag name="ORIGINALHEIGHT" val="124.4844"/>
  <p:tag name="ORIGINALWIDTH" val="295.4631"/>
  <p:tag name="LATEXADDIN" val="\documentclass{article}&#10;\usepackage{amsmath}&#10;\pagestyle{empty}&#10;\begin{document}&#10;&#10;$\{r,\alpha\}$&#10;&#10;\end{document}"/>
  <p:tag name="IGUANATEXSIZE" val="18"/>
  <p:tag name="IGUANATEXCURSOR" val="92"/>
  <p:tag name="TRANSPARENCY" val="True"/>
  <p:tag name="FILENAME" val=""/>
  <p:tag name="LATEXENGINEID" val="0"/>
  <p:tag name="TEMPFOLDER" val="c:\temp\"/>
  <p:tag name="LATEXFORMHEIGHT" val="312"/>
  <p:tag name="LATEXFORMWIDTH" val="384"/>
  <p:tag name="LATEXFORMWRAP" val="True"/>
  <p:tag name="BITMAPVECTOR" val="0"/>
</p:tagLst>
</file>

<file path=ppt/tags/tag13.xml><?xml version="1.0" encoding="utf-8"?>
<p:tagLst xmlns:a="http://schemas.openxmlformats.org/drawingml/2006/main" xmlns:r="http://schemas.openxmlformats.org/officeDocument/2006/relationships" xmlns:p="http://schemas.openxmlformats.org/presentationml/2006/main">
  <p:tag name="OUTPUTDPI" val="1200"/>
  <p:tag name="ORIGINALHEIGHT" val="124.4844"/>
  <p:tag name="ORIGINALWIDTH" val="406.4492"/>
  <p:tag name="LATEXADDIN" val="\documentclass{article}&#10;\usepackage{amsmath}&#10;\pagestyle{empty}&#10;\begin{document}&#10;&#10;$\{x_0,y_0\}$&#10;&#10;\end{document}"/>
  <p:tag name="IGUANATEXSIZE" val="18"/>
  <p:tag name="IGUANATEXCURSOR" val="94"/>
  <p:tag name="TRANSPARENCY" val="True"/>
  <p:tag name="FILENAME" val=""/>
  <p:tag name="LATEXENGINEID" val="0"/>
  <p:tag name="TEMPFOLDER" val="c:\temp\"/>
  <p:tag name="LATEXFORMHEIGHT" val="312"/>
  <p:tag name="LATEXFORMWIDTH" val="384"/>
  <p:tag name="LATEXFORMWRAP" val="True"/>
  <p:tag name="BITMAPVECTOR" val="0"/>
</p:tagLst>
</file>

<file path=ppt/tags/tag14.xml><?xml version="1.0" encoding="utf-8"?>
<p:tagLst xmlns:a="http://schemas.openxmlformats.org/drawingml/2006/main" xmlns:r="http://schemas.openxmlformats.org/officeDocument/2006/relationships" xmlns:p="http://schemas.openxmlformats.org/presentationml/2006/main">
  <p:tag name="OUTPUTDPI" val="1200"/>
  <p:tag name="ORIGINALHEIGHT" val="124.4844"/>
  <p:tag name="ORIGINALWIDTH" val="221.9723"/>
  <p:tag name="LATEXADDIN" val="\documentclass{article}&#10;\usepackage{amsmath}&#10;\pagestyle{empty}&#10;\begin{document}&#10;&#10;$\{\theta_1\}$&#10;&#10;\end{document}"/>
  <p:tag name="IGUANATEXSIZE" val="18"/>
  <p:tag name="IGUANATEXCURSOR" val="92"/>
  <p:tag name="TRANSPARENCY" val="True"/>
  <p:tag name="FILENAME" val=""/>
  <p:tag name="LATEXENGINEID" val="0"/>
  <p:tag name="TEMPFOLDER" val="c:\temp\"/>
  <p:tag name="LATEXFORMHEIGHT" val="312"/>
  <p:tag name="LATEXFORMWIDTH" val="384"/>
  <p:tag name="LATEXFORMWRAP" val="True"/>
  <p:tag name="BITMAPVECTOR" val="0"/>
</p:tagLst>
</file>

<file path=ppt/tags/tag15.xml><?xml version="1.0" encoding="utf-8"?>
<p:tagLst xmlns:a="http://schemas.openxmlformats.org/drawingml/2006/main" xmlns:r="http://schemas.openxmlformats.org/officeDocument/2006/relationships" xmlns:p="http://schemas.openxmlformats.org/presentationml/2006/main">
  <p:tag name="OUTPUTDPI" val="1200"/>
  <p:tag name="ORIGINALHEIGHT" val="124.4844"/>
  <p:tag name="ORIGINALWIDTH" val="237.7203"/>
  <p:tag name="LATEXADDIN" val="\documentclass{article}&#10;\usepackage{amsmath}&#10;\pagestyle{empty}&#10;\begin{document}&#10;&#10;$\{\phi_0\}$&#10;&#10;\end{document}"/>
  <p:tag name="IGUANATEXSIZE" val="18"/>
  <p:tag name="IGUANATEXCURSOR" val="90"/>
  <p:tag name="TRANSPARENCY" val="True"/>
  <p:tag name="FILENAME" val=""/>
  <p:tag name="LATEXENGINEID" val="0"/>
  <p:tag name="TEMPFOLDER" val="c:\temp\"/>
  <p:tag name="LATEXFORMHEIGHT" val="312"/>
  <p:tag name="LATEXFORMWIDTH" val="384"/>
  <p:tag name="LATEXFORMWRAP" val="True"/>
  <p:tag name="BITMAPVECTOR" val="0"/>
</p:tagLst>
</file>

<file path=ppt/tags/tag16.xml><?xml version="1.0" encoding="utf-8"?>
<p:tagLst xmlns:a="http://schemas.openxmlformats.org/drawingml/2006/main" xmlns:r="http://schemas.openxmlformats.org/officeDocument/2006/relationships" xmlns:p="http://schemas.openxmlformats.org/presentationml/2006/main">
  <p:tag name="OUTPUTDPI" val="1200"/>
  <p:tag name="ORIGINALHEIGHT" val="366.7042"/>
  <p:tag name="ORIGINALWIDTH" val="2686.164"/>
  <p:tag name="LATEXADDIN" val="\documentclass{article}&#10;\usepackage{amsmath}&#10;\pagestyle{empty}&#10;\begin{document}&#10;&#10;\begin{equation*}&#10;z(t)=\sum_{k=-p}^{p} T_k e^{i k \omega_o t} \qquad \forall \quad t\in[0,t_{max}] , t_{max}&lt;1&#10;\end{equation*}&#10;&#10;&#10;\end{document}"/>
  <p:tag name="IGUANATEXSIZE" val="20"/>
  <p:tag name="IGUANATEXCURSOR" val="191"/>
  <p:tag name="TRANSPARENCY" val="True"/>
  <p:tag name="FILENAME" val=""/>
  <p:tag name="LATEXENGINEID" val="0"/>
  <p:tag name="TEMPFOLDER" val="c:\temp\"/>
  <p:tag name="LATEXFORMHEIGHT" val="312"/>
  <p:tag name="LATEXFORMWIDTH" val="384"/>
  <p:tag name="LATEXFORMWRAP" val="True"/>
  <p:tag name="BITMAPVECTOR" val="0"/>
</p:tagLst>
</file>

<file path=ppt/tags/tag17.xml><?xml version="1.0" encoding="utf-8"?>
<p:tagLst xmlns:a="http://schemas.openxmlformats.org/drawingml/2006/main" xmlns:r="http://schemas.openxmlformats.org/officeDocument/2006/relationships" xmlns:p="http://schemas.openxmlformats.org/presentationml/2006/main">
  <p:tag name="OUTPUTDPI" val="1200"/>
  <p:tag name="ORIGINALHEIGHT" val="366.7042"/>
  <p:tag name="ORIGINALWIDTH" val="928.3839"/>
  <p:tag name="LATEXADDIN" val="\documentclass{article}&#10;\usepackage{amsmath}&#10;\pagestyle{empty}&#10;\begin{document}&#10;&#10;\begin{equation*}&#10;P=\sum_{k=-p}^{p} P_k e^{i k \omega t}&#10;\end{equation*}&#10;&#10;\end{document}"/>
  <p:tag name="IGUANATEXSIZE" val="18"/>
  <p:tag name="IGUANATEXCURSOR" val="152"/>
  <p:tag name="TRANSPARENCY" val="True"/>
  <p:tag name="FILENAME" val=""/>
  <p:tag name="LATEXENGINEID" val="0"/>
  <p:tag name="TEMPFOLDER" val="c:\temp\"/>
  <p:tag name="LATEXFORMHEIGHT" val="312"/>
  <p:tag name="LATEXFORMWIDTH" val="384"/>
  <p:tag name="LATEXFORMWRAP" val="True"/>
  <p:tag name="BITMAPVECTOR" val="0"/>
</p:tagLst>
</file>

<file path=ppt/tags/tag18.xml><?xml version="1.0" encoding="utf-8"?>
<p:tagLst xmlns:a="http://schemas.openxmlformats.org/drawingml/2006/main" xmlns:r="http://schemas.openxmlformats.org/officeDocument/2006/relationships" xmlns:p="http://schemas.openxmlformats.org/presentationml/2006/main">
  <p:tag name="OUTPUTDPI" val="1200"/>
  <p:tag name="ORIGINALHEIGHT" val="567.6791"/>
  <p:tag name="ORIGINALWIDTH" val="1756.281"/>
  <p:tag name="LATEXADDIN" val="\documentclass{article}&#10;\usepackage{amsmath}&#10;\pagestyle{empty}&#10;\begin{document}&#10;&#10;\begin{gather*}&#10;P_0=r e^{i \alpha} e^{i \theta_1} C_0+ A_0\\&#10;P_1= r e^{i \alpha} e^{i \theta_1} C_1 e^{i \phi_0}+ l_2e^{i (\theta_1+ \phi_0)}\\&#10;P_k= r e^{i \alpha} e^{i \theta_1} C_k e^{i k \phi_0} |_{k\neq0,1}&#10;\end{gather*}&#10;&#10;\end{document}"/>
  <p:tag name="IGUANATEXSIZE" val="18"/>
  <p:tag name="IGUANATEXCURSOR" val="139"/>
  <p:tag name="TRANSPARENCY" val="True"/>
  <p:tag name="FILENAME" val=""/>
  <p:tag name="LATEXENGINEID" val="0"/>
  <p:tag name="TEMPFOLDER" val="c:\temp\"/>
  <p:tag name="LATEXFORMHEIGHT" val="312"/>
  <p:tag name="LATEXFORMWIDTH" val="384"/>
  <p:tag name="LATEXFORMWRAP" val="True"/>
  <p:tag name="BITMAPVECTOR" val="0"/>
</p:tagLst>
</file>

<file path=ppt/tags/tag19.xml><?xml version="1.0" encoding="utf-8"?>
<p:tagLst xmlns:a="http://schemas.openxmlformats.org/drawingml/2006/main" xmlns:r="http://schemas.openxmlformats.org/officeDocument/2006/relationships" xmlns:p="http://schemas.openxmlformats.org/presentationml/2006/main">
  <p:tag name="OUTPUTDPI" val="1200"/>
  <p:tag name="ORIGINALHEIGHT" val="366.7042"/>
  <p:tag name="ORIGINALWIDTH" val="2686.164"/>
  <p:tag name="LATEXADDIN" val="\documentclass{article}&#10;\usepackage{amsmath}&#10;\pagestyle{empty}&#10;\begin{document}&#10;&#10;\begin{equation*}&#10;z(t)=\sum_{k=-p}^{p} T_k e^{i k \omega_o t} \qquad \forall \quad t\in[0,t_{max}] , t_{max}&lt;1&#10;\end{equation*}&#10;&#10;&#10;\end{document}"/>
  <p:tag name="IGUANATEXSIZE" val="20"/>
  <p:tag name="IGUANATEXCURSOR" val="191"/>
  <p:tag name="TRANSPARENCY" val="True"/>
  <p:tag name="FILENAME" val=""/>
  <p:tag name="LATEXENGINEID" val="0"/>
  <p:tag name="TEMPFOLDER" val="c:\temp\"/>
  <p:tag name="LATEXFORMHEIGHT" val="312"/>
  <p:tag name="LATEXFORMWIDTH" val="384"/>
  <p:tag name="LATEXFORMWRAP" val="True"/>
  <p:tag name="BITMAPVECTOR" val="0"/>
</p:tagLst>
</file>

<file path=ppt/tags/tag2.xml><?xml version="1.0" encoding="utf-8"?>
<p:tagLst xmlns:a="http://schemas.openxmlformats.org/drawingml/2006/main" xmlns:r="http://schemas.openxmlformats.org/officeDocument/2006/relationships" xmlns:p="http://schemas.openxmlformats.org/presentationml/2006/main">
  <p:tag name="OUTPUTDPI" val="1200"/>
  <p:tag name="ORIGINALHEIGHT" val="479.1901"/>
  <p:tag name="ORIGINALWIDTH" val="1805.774"/>
  <p:tag name="LATEXADDIN" val="\documentclass{article}&#10;\usepackage{amsmath}&#10;\pagestyle{empty}&#10;\begin{document}&#10;&#10;\begin{equation*}&#10;\Delta= \sum_{i=1}^{n} \left\Vert z(t_i) - \sum_{k=-p}^{p} T_k e^{i k \omega_o t_i} \right\Vert^2&#10;\end{equation*}&#10;&#10;\end{document}"/>
  <p:tag name="IGUANATEXSIZE" val="18"/>
  <p:tag name="IGUANATEXCURSOR" val="196"/>
  <p:tag name="TRANSPARENCY" val="True"/>
  <p:tag name="FILENAME" val=""/>
  <p:tag name="LATEXENGINEID" val="0"/>
  <p:tag name="TEMPFOLDER" val="c:\temp\"/>
  <p:tag name="LATEXFORMHEIGHT" val="312"/>
  <p:tag name="LATEXFORMWIDTH" val="384"/>
  <p:tag name="LATEXFORMWRAP" val="True"/>
  <p:tag name="BITMAPVECTOR" val="0"/>
</p:tagLst>
</file>

<file path=ppt/tags/tag20.xml><?xml version="1.0" encoding="utf-8"?>
<p:tagLst xmlns:a="http://schemas.openxmlformats.org/drawingml/2006/main" xmlns:r="http://schemas.openxmlformats.org/officeDocument/2006/relationships" xmlns:p="http://schemas.openxmlformats.org/presentationml/2006/main">
  <p:tag name="OUTPUTDPI" val="1200"/>
  <p:tag name="ORIGINALHEIGHT" val="287.2141"/>
  <p:tag name="ORIGINALWIDTH" val="1771.279"/>
  <p:tag name="LATEXADDIN" val="\documentclass{article}&#10;\usepackage{amsmath}&#10;\pagestyle{empty}&#10;\begin{document}&#10;&#10;\begin{gather*}&#10;I= \sum_{k\neq 0,1} |C_k r e^{i(\alpha +\theta_1 +k \phi_0)} -T_k |^2&#10;\end{gather*}&#10;&#10;\end{document}"/>
  <p:tag name="IGUANATEXSIZE" val="18"/>
  <p:tag name="IGUANATEXCURSOR" val="166"/>
  <p:tag name="TRANSPARENCY" val="True"/>
  <p:tag name="FILENAME" val=""/>
  <p:tag name="LATEXENGINEID" val="0"/>
  <p:tag name="TEMPFOLDER" val="c:\temp\"/>
  <p:tag name="LATEXFORMHEIGHT" val="312"/>
  <p:tag name="LATEXFORMWIDTH" val="384"/>
  <p:tag name="LATEXFORMWRAP" val="True"/>
  <p:tag name="BITMAPVECTOR" val="0"/>
</p:tagLst>
</file>

<file path=ppt/tags/tag21.xml><?xml version="1.0" encoding="utf-8"?>
<p:tagLst xmlns:a="http://schemas.openxmlformats.org/drawingml/2006/main" xmlns:r="http://schemas.openxmlformats.org/officeDocument/2006/relationships" xmlns:p="http://schemas.openxmlformats.org/presentationml/2006/main">
  <p:tag name="OUTPUTDPI" val="1200"/>
  <p:tag name="ORIGINALHEIGHT" val="124.4844"/>
  <p:tag name="ORIGINALWIDTH" val="1034.871"/>
  <p:tag name="LATEXADDIN" val="\documentclass{article}&#10;\usepackage{amsmath}&#10;\pagestyle{empty}&#10;\begin{document}&#10;&#10;\begin{gather*}&#10;C_{t}=C_{f}+C_{h}+C_{s}&#10;\end{gather*}&#10;&#10;\end{document}"/>
  <p:tag name="IGUANATEXSIZE" val="18"/>
  <p:tag name="IGUANATEXCURSOR" val="133"/>
  <p:tag name="TRANSPARENCY" val="True"/>
  <p:tag name="FILENAME" val=""/>
  <p:tag name="LATEXENGINEID" val="0"/>
  <p:tag name="TEMPFOLDER" val="c:\temp\"/>
  <p:tag name="LATEXFORMHEIGHT" val="312"/>
  <p:tag name="LATEXFORMWIDTH" val="384"/>
  <p:tag name="LATEXFORMWRAP" val="True"/>
  <p:tag name="BITMAPVECTOR" val="0"/>
</p:tagLst>
</file>

<file path=ppt/tags/tag22.xml><?xml version="1.0" encoding="utf-8"?>
<p:tagLst xmlns:a="http://schemas.openxmlformats.org/drawingml/2006/main" xmlns:r="http://schemas.openxmlformats.org/officeDocument/2006/relationships" xmlns:p="http://schemas.openxmlformats.org/presentationml/2006/main">
  <p:tag name="OUTPUTDPI" val="1200"/>
  <p:tag name="ORIGINALHEIGHT" val="522.6846"/>
  <p:tag name="ORIGINALWIDTH" val="1955.756"/>
  <p:tag name="LATEXADDIN" val="\documentclass{article}&#10;\usepackage{amsmath}&#10;\pagestyle{empty}&#10;\begin{document}&#10;&#10;\begin{equation*}&#10;C_{f}= \frac{1}{n} \sqrt{\sum_{i=1}^{n} \left\Vert z_i - \sum_{k=-p}^{p} T_k e^{i k \omega_o t_i} \right\Vert^2}&#10;\end{equation*}&#10;&#10;\end{document}"/>
  <p:tag name="IGUANATEXSIZE" val="28"/>
  <p:tag name="IGUANATEXCURSOR" val="211"/>
  <p:tag name="TRANSPARENCY" val="True"/>
  <p:tag name="FILENAME" val=""/>
  <p:tag name="LATEXENGINEID" val="0"/>
  <p:tag name="TEMPFOLDER" val="c:\temp\"/>
  <p:tag name="LATEXFORMHEIGHT" val="312"/>
  <p:tag name="LATEXFORMWIDTH" val="384"/>
  <p:tag name="LATEXFORMWRAP" val="True"/>
  <p:tag name="BITMAPVECTOR" val="0"/>
</p:tagLst>
</file>

<file path=ppt/tags/tag23.xml><?xml version="1.0" encoding="utf-8"?>
<p:tagLst xmlns:a="http://schemas.openxmlformats.org/drawingml/2006/main" xmlns:r="http://schemas.openxmlformats.org/officeDocument/2006/relationships" xmlns:p="http://schemas.openxmlformats.org/presentationml/2006/main">
  <p:tag name="OUTPUTDPI" val="1200"/>
  <p:tag name="ORIGINALHEIGHT" val="366.7042"/>
  <p:tag name="ORIGINALWIDTH" val="1731.534"/>
  <p:tag name="LATEXADDIN" val="\documentclass{article}&#10;\usepackage{amsmath}&#10;\pagestyle{empty}&#10;\begin{document}&#10;&#10;\begin{equation*}&#10;C_{h}=\frac{1}{2p+1} \sum_{k=-p}^{p} (|k|+1)^2 \left\Vert T_k\right\Vert&#10;\end{equation*}&#10;&#10;\end{document}"/>
  <p:tag name="IGUANATEXSIZE" val="18"/>
  <p:tag name="IGUANATEXCURSOR" val="145"/>
  <p:tag name="TRANSPARENCY" val="True"/>
  <p:tag name="FILENAME" val=""/>
  <p:tag name="LATEXENGINEID" val="0"/>
  <p:tag name="TEMPFOLDER" val="c:\temp\"/>
  <p:tag name="LATEXFORMHEIGHT" val="312"/>
  <p:tag name="LATEXFORMWIDTH" val="384"/>
  <p:tag name="LATEXFORMWRAP" val="True"/>
  <p:tag name="BITMAPVECTOR" val="0"/>
</p:tagLst>
</file>

<file path=ppt/tags/tag24.xml><?xml version="1.0" encoding="utf-8"?>
<p:tagLst xmlns:a="http://schemas.openxmlformats.org/drawingml/2006/main" xmlns:r="http://schemas.openxmlformats.org/officeDocument/2006/relationships" xmlns:p="http://schemas.openxmlformats.org/presentationml/2006/main">
  <p:tag name="OUTPUTDPI" val="1200"/>
  <p:tag name="ORIGINALHEIGHT" val="154.4807"/>
  <p:tag name="ORIGINALWIDTH" val="2946.382"/>
  <p:tag name="LATEXADDIN" val="\documentclass{article}&#10;\usepackage{amsmath}&#10;\pagestyle{empty}&#10;\begin{document}&#10;&#10;\begin{equation*}&#10;C_{s}=P \left[max(0,S_{r,min}-S_{r})^2+max(0,S_{r}-S_{r,max})^2\right]&#10;\end{equation*}&#10;&#10;\end{document}"/>
  <p:tag name="IGUANATEXSIZE" val="18"/>
  <p:tag name="IGUANATEXCURSOR" val="106"/>
  <p:tag name="TRANSPARENCY" val="True"/>
  <p:tag name="FILENAME" val=""/>
  <p:tag name="LATEXENGINEID" val="0"/>
  <p:tag name="TEMPFOLDER" val="c:\temp\"/>
  <p:tag name="LATEXFORMHEIGHT" val="312"/>
  <p:tag name="LATEXFORMWIDTH" val="384"/>
  <p:tag name="LATEXFORMWRAP" val="True"/>
  <p:tag name="BITMAPVECTOR" val="0"/>
</p:tagLst>
</file>

<file path=ppt/tags/tag3.xml><?xml version="1.0" encoding="utf-8"?>
<p:tagLst xmlns:a="http://schemas.openxmlformats.org/drawingml/2006/main" xmlns:r="http://schemas.openxmlformats.org/officeDocument/2006/relationships" xmlns:p="http://schemas.openxmlformats.org/presentationml/2006/main">
  <p:tag name="OUTPUTDPI" val="1200"/>
  <p:tag name="ORIGINALHEIGHT" val="345.7068"/>
  <p:tag name="ORIGINALWIDTH" val="2206.224"/>
  <p:tag name="LATEXADDIN" val="\documentclass{article}&#10;\usepackage{amsmath}&#10;\pagestyle{empty}&#10;\begin{document}&#10;&#10;\begin{equation*}&#10;e^{j \lambda}=\sum _{k=-\infty }^{\infty } C_k e^{j k \phi }=\sum _{k=-\infty }^{\infty } C_k e^{j k \omega t} e^{jk \phi_0}&#10;\end{equation*}&#10;&#10;\end{document}"/>
  <p:tag name="IGUANATEXSIZE" val="18"/>
  <p:tag name="IGUANATEXCURSOR" val="223"/>
  <p:tag name="TRANSPARENCY" val="True"/>
  <p:tag name="FILENAME" val=""/>
  <p:tag name="LATEXENGINEID" val="0"/>
  <p:tag name="TEMPFOLDER" val="c:\temp\"/>
  <p:tag name="LATEXFORMHEIGHT" val="312"/>
  <p:tag name="LATEXFORMWIDTH" val="384"/>
  <p:tag name="LATEXFORMWRAP" val="True"/>
  <p:tag name="BITMAPVECTOR" val="0"/>
</p:tagLst>
</file>

<file path=ppt/tags/tag4.xml><?xml version="1.0" encoding="utf-8"?>
<p:tagLst xmlns:a="http://schemas.openxmlformats.org/drawingml/2006/main" xmlns:r="http://schemas.openxmlformats.org/officeDocument/2006/relationships" xmlns:p="http://schemas.openxmlformats.org/presentationml/2006/main">
  <p:tag name="OUTPUTDPI" val="1200"/>
  <p:tag name="ORIGINALHEIGHT" val="345.7068"/>
  <p:tag name="ORIGINALWIDTH" val="988.3765"/>
  <p:tag name="LATEXADDIN" val="\documentclass{article}&#10;\usepackage{amsmath}&#10;\pagestyle{empty}&#10;\begin{document}&#10;&#10;\begin{equation*}&#10;\mathbf{P}=\sum _{k=-\infty }^{\infty } P_k e^{jk \omega t}&#10;\end{equation*}&#10;&#10;\end{document}"/>
  <p:tag name="IGUANATEXSIZE" val="18"/>
  <p:tag name="IGUANATEXCURSOR" val="173"/>
  <p:tag name="TRANSPARENCY" val="True"/>
  <p:tag name="FILENAME" val=""/>
  <p:tag name="LATEXENGINEID" val="0"/>
  <p:tag name="TEMPFOLDER" val="c:\temp\"/>
  <p:tag name="LATEXFORMHEIGHT" val="312"/>
  <p:tag name="LATEXFORMWIDTH" val="384"/>
  <p:tag name="LATEXFORMWRAP" val="True"/>
  <p:tag name="BITMAPVECTOR" val="0"/>
</p:tagLst>
</file>

<file path=ppt/tags/tag5.xml><?xml version="1.0" encoding="utf-8"?>
<p:tagLst xmlns:a="http://schemas.openxmlformats.org/drawingml/2006/main" xmlns:r="http://schemas.openxmlformats.org/officeDocument/2006/relationships" xmlns:p="http://schemas.openxmlformats.org/presentationml/2006/main">
  <p:tag name="OUTPUTDPI" val="1200"/>
  <p:tag name="ORIGINALHEIGHT" val="567.6791"/>
  <p:tag name="ORIGINALWIDTH" val="1756.281"/>
  <p:tag name="LATEXADDIN" val="\documentclass{article}&#10;\usepackage{amsmath}&#10;\pagestyle{empty}&#10;\begin{document}&#10;&#10;\begin{gather*}&#10;P_0=r e^{i \alpha} e^{i \theta_1} C_0+ A_0\\&#10;P_1= r e^{i \alpha} e^{i \theta_1} C_1 e^{i \phi_0}+ l_2e^{i (\theta_1+ \phi_0)}\\&#10;P_k= r e^{i \alpha} e^{i \theta_1} C_k e^{i k \phi_0} |_{k\neq0,1}&#10;\end{gather*}&#10;&#10;\end{document}"/>
  <p:tag name="IGUANATEXSIZE" val="18"/>
  <p:tag name="IGUANATEXCURSOR" val="139"/>
  <p:tag name="TRANSPARENCY" val="True"/>
  <p:tag name="FILENAME" val=""/>
  <p:tag name="LATEXENGINEID" val="0"/>
  <p:tag name="TEMPFOLDER" val="c:\temp\"/>
  <p:tag name="LATEXFORMHEIGHT" val="312"/>
  <p:tag name="LATEXFORMWIDTH" val="384"/>
  <p:tag name="LATEXFORMWRAP" val="True"/>
  <p:tag name="BITMAPVECTOR" val="0"/>
</p:tagLst>
</file>

<file path=ppt/tags/tag6.xml><?xml version="1.0" encoding="utf-8"?>
<p:tagLst xmlns:a="http://schemas.openxmlformats.org/drawingml/2006/main" xmlns:r="http://schemas.openxmlformats.org/officeDocument/2006/relationships" xmlns:p="http://schemas.openxmlformats.org/presentationml/2006/main">
  <p:tag name="OUTPUTDPI" val="1200"/>
  <p:tag name="ORIGINALHEIGHT" val="111.7361"/>
  <p:tag name="ORIGINALWIDTH" val="53.99323"/>
  <p:tag name="LATEXADDIN" val="\documentclass{article}&#10;\usepackage{amsmath}&#10;\pagestyle{empty}&#10;\begin{document}&#10;&#10;$\zeta$&#10;&#10;\end{document}"/>
  <p:tag name="IGUANATEXSIZE" val="22"/>
  <p:tag name="IGUANATEXCURSOR" val="88"/>
  <p:tag name="TRANSPARENCY" val="True"/>
  <p:tag name="FILENAME" val=""/>
  <p:tag name="LATEXENGINEID" val="0"/>
  <p:tag name="TEMPFOLDER" val="c:\temp\"/>
  <p:tag name="LATEXFORMHEIGHT" val="312"/>
  <p:tag name="LATEXFORMWIDTH" val="384"/>
  <p:tag name="LATEXFORMWRAP" val="True"/>
  <p:tag name="BITMAPVECTOR" val="0"/>
</p:tagLst>
</file>

<file path=ppt/tags/tag7.xml><?xml version="1.0" encoding="utf-8"?>
<p:tagLst xmlns:a="http://schemas.openxmlformats.org/drawingml/2006/main" xmlns:r="http://schemas.openxmlformats.org/officeDocument/2006/relationships" xmlns:p="http://schemas.openxmlformats.org/presentationml/2006/main">
  <p:tag name="OUTPUTDPI" val="1200"/>
  <p:tag name="ORIGINALHEIGHT" val="345.7068"/>
  <p:tag name="ORIGINALWIDTH" val="1065.617"/>
  <p:tag name="LATEXADDIN" val="\documentclass{article}&#10;\usepackage{amsmath}&#10;\pagestyle{empty}&#10;\begin{document}&#10;&#10;\begin{equation*}&#10;e^{j \zeta}= \sum _{k=-\infty }^{\infty } C_k^* e^{jk \omega t}&#10;\end{equation*}&#10;&#10;\end{document}"/>
  <p:tag name="IGUANATEXSIZE" val="18"/>
  <p:tag name="IGUANATEXCURSOR" val="109"/>
  <p:tag name="TRANSPARENCY" val="True"/>
  <p:tag name="FILENAME" val=""/>
  <p:tag name="LATEXENGINEID" val="0"/>
  <p:tag name="TEMPFOLDER" val="c:\temp\"/>
  <p:tag name="LATEXFORMHEIGHT" val="312"/>
  <p:tag name="LATEXFORMWIDTH" val="384"/>
  <p:tag name="LATEXFORMWRAP" val="True"/>
  <p:tag name="BITMAPVECTOR" val="0"/>
</p:tagLst>
</file>

<file path=ppt/tags/tag8.xml><?xml version="1.0" encoding="utf-8"?>
<p:tagLst xmlns:a="http://schemas.openxmlformats.org/drawingml/2006/main" xmlns:r="http://schemas.openxmlformats.org/officeDocument/2006/relationships" xmlns:p="http://schemas.openxmlformats.org/presentationml/2006/main">
  <p:tag name="OUTPUTDPI" val="1200"/>
  <p:tag name="ORIGINALHEIGHT" val="113.9857"/>
  <p:tag name="ORIGINALWIDTH" val="761.1549"/>
  <p:tag name="LATEXADDIN" val="\documentclass{article}&#10;\usepackage{amsmath}&#10;\pagestyle{empty}&#10;\begin{document}&#10;&#10;\begin{equation*}&#10;\zeta=\delta + \lambda + \theta_1&#10;\end{equation*}&#10;&#10;\end{document}"/>
  <p:tag name="IGUANATEXSIZE" val="18"/>
  <p:tag name="IGUANATEXCURSOR" val="132"/>
  <p:tag name="TRANSPARENCY" val="True"/>
  <p:tag name="FILENAME" val=""/>
  <p:tag name="LATEXENGINEID" val="0"/>
  <p:tag name="TEMPFOLDER" val="c:\temp\"/>
  <p:tag name="LATEXFORMHEIGHT" val="312"/>
  <p:tag name="LATEXFORMWIDTH" val="384"/>
  <p:tag name="LATEXFORMWRAP" val="True"/>
  <p:tag name="BITMAPVECTOR" val="0"/>
</p:tagLst>
</file>

<file path=ppt/tags/tag9.xml><?xml version="1.0" encoding="utf-8"?>
<p:tagLst xmlns:a="http://schemas.openxmlformats.org/drawingml/2006/main" xmlns:r="http://schemas.openxmlformats.org/officeDocument/2006/relationships" xmlns:p="http://schemas.openxmlformats.org/presentationml/2006/main">
  <p:tag name="OUTPUTDPI" val="1200"/>
  <p:tag name="ORIGINALHEIGHT" val="373.4533"/>
  <p:tag name="ORIGINALWIDTH" val="2225.722"/>
  <p:tag name="LATEXADDIN" val="\documentclass{article}&#10;\usepackage{amsmath}&#10;\pagestyle{empty}&#10;\begin{document}&#10;&#10;\begin{equation*}&#10;e^{j \zeta(t)}= z_1\left(z_2 + z_3 e^{j \omega t} + \sum _{k=-\infty }^{\infty } P_k e^{jk \omega t}\right)&#10;\end{equation*}&#10;&#10;\end{document}"/>
  <p:tag name="IGUANATEXSIZE" val="18"/>
  <p:tag name="IGUANATEXCURSOR" val="206"/>
  <p:tag name="TRANSPARENCY" val="True"/>
  <p:tag name="FILENAME" val=""/>
  <p:tag name="LATEXENGINEID" val="0"/>
  <p:tag name="TEMPFOLDER" val="c:\temp\"/>
  <p:tag name="LATEXFORMHEIGHT" val="312"/>
  <p:tag name="LATEXFORMWIDTH" val="384"/>
  <p:tag name="LATEXFORMWRAP" val="True"/>
  <p:tag name="BITMAPVECTOR" val="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3506</TotalTime>
  <Words>3267</Words>
  <Application>Microsoft Office PowerPoint</Application>
  <PresentationFormat>Widescreen</PresentationFormat>
  <Paragraphs>427</Paragraphs>
  <Slides>71</Slides>
  <Notes>25</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71</vt:i4>
      </vt:variant>
    </vt:vector>
  </HeadingPairs>
  <TitlesOfParts>
    <vt:vector size="77" baseType="lpstr">
      <vt:lpstr>Arial</vt:lpstr>
      <vt:lpstr>Calibri</vt:lpstr>
      <vt:lpstr>Calibri Light</vt:lpstr>
      <vt:lpstr>Cambria Math</vt:lpstr>
      <vt:lpstr>NimbusRomNo9L-Regu</vt:lpstr>
      <vt:lpstr>Office Theme</vt:lpstr>
      <vt:lpstr>Analytical and Machine Learning based Frameworks for Synthesis of Planar, Spherical and Spatial Mechanisms</vt:lpstr>
      <vt:lpstr>Outline</vt:lpstr>
      <vt:lpstr>Background and Motivation </vt:lpstr>
      <vt:lpstr>What are Mechanisms?</vt:lpstr>
      <vt:lpstr>Mechanism Design</vt:lpstr>
      <vt:lpstr>Mechanism Design</vt:lpstr>
      <vt:lpstr>Problem Statement</vt:lpstr>
      <vt:lpstr>Dissertation Contributions</vt:lpstr>
      <vt:lpstr>Conference Publications</vt:lpstr>
      <vt:lpstr>Journal Publications</vt:lpstr>
      <vt:lpstr>Spatial Alt-Burmester Synthesis </vt:lpstr>
      <vt:lpstr>Spatial Alt-Burmester Problem</vt:lpstr>
      <vt:lpstr>5-SS Mechanism</vt:lpstr>
      <vt:lpstr>Defect-Free Mechanism Synthesis Problem</vt:lpstr>
      <vt:lpstr>Machine Learning based Algorithm</vt:lpstr>
      <vt:lpstr>Data Generation using a Kinematic Solver</vt:lpstr>
      <vt:lpstr>Data Preprocessing</vt:lpstr>
      <vt:lpstr>Preprocessing: Cleanup</vt:lpstr>
      <vt:lpstr>Preprocessing: Normalizing Time</vt:lpstr>
      <vt:lpstr>Preprocessing: Normalizing Location, Orientation, Scale &amp; Orientation</vt:lpstr>
      <vt:lpstr>Preprocessing: Data Balancing &amp; Augmentation</vt:lpstr>
      <vt:lpstr>Preprocessing: Data Masking</vt:lpstr>
      <vt:lpstr>Training and Clustering</vt:lpstr>
      <vt:lpstr>Inference example</vt:lpstr>
      <vt:lpstr>Sample Problem</vt:lpstr>
      <vt:lpstr>Unified Motion Synthesis </vt:lpstr>
      <vt:lpstr>Motion Synthesis Problem</vt:lpstr>
      <vt:lpstr>Spatial, Spherical and Planar Mechanisms</vt:lpstr>
      <vt:lpstr>Motivation</vt:lpstr>
      <vt:lpstr>Existing Spatial SS/PS dyad Solver</vt:lpstr>
      <vt:lpstr>Existing Spatial SS/PS dyad Solver</vt:lpstr>
      <vt:lpstr>Seven Poses on a Sphere/Plane</vt:lpstr>
      <vt:lpstr>Seven Poses on a Sphere/Plane</vt:lpstr>
      <vt:lpstr>Five Poses on a Sphere/ Plane</vt:lpstr>
      <vt:lpstr>Synthesis of spatial SS dyads</vt:lpstr>
      <vt:lpstr>Synthesis of spherical RR dyads</vt:lpstr>
      <vt:lpstr>Synthesis of planar RR dyads</vt:lpstr>
      <vt:lpstr>Planar Alt-Burmester Synthesis </vt:lpstr>
      <vt:lpstr>Planar Alt-Burmester Problem</vt:lpstr>
      <vt:lpstr>Algorithm</vt:lpstr>
      <vt:lpstr>Task curve computation</vt:lpstr>
      <vt:lpstr>Calculating unknown orientations</vt:lpstr>
      <vt:lpstr>Calculating unknown orientations</vt:lpstr>
      <vt:lpstr>Calculating unknown orientations</vt:lpstr>
      <vt:lpstr>Calculating unknown orientations</vt:lpstr>
      <vt:lpstr>Algebraic fitting based motion synthesis</vt:lpstr>
      <vt:lpstr>Algebraic fitting based motion synthesis</vt:lpstr>
      <vt:lpstr>Unified m-pose n-path synthesis algorithm</vt:lpstr>
      <vt:lpstr>Example 1: Reverse Engineering a Mechanism</vt:lpstr>
      <vt:lpstr>Example 2: Mixed synthesis with fully-constrained MSP computation</vt:lpstr>
      <vt:lpstr>Example 3:Under-constrained mixed synthesis</vt:lpstr>
      <vt:lpstr>Planar Path Synthesis </vt:lpstr>
      <vt:lpstr>Path Synthesis Problem</vt:lpstr>
      <vt:lpstr>Effect of assuming uniform time parametrization</vt:lpstr>
      <vt:lpstr>Path Synthesis using FD: Review</vt:lpstr>
      <vt:lpstr>Family of parametrizations</vt:lpstr>
      <vt:lpstr>Optimal Parametrization</vt:lpstr>
      <vt:lpstr>Optimal Parametrization: Fitting cost</vt:lpstr>
      <vt:lpstr>Optimal Parametrization: Harmonic cost</vt:lpstr>
      <vt:lpstr>Optimal Parametrization: Speed cost</vt:lpstr>
      <vt:lpstr>Example</vt:lpstr>
      <vt:lpstr>Unified Simulation </vt:lpstr>
      <vt:lpstr>Simulation </vt:lpstr>
      <vt:lpstr>Issues with Commercial Packages</vt:lpstr>
      <vt:lpstr>Planar and Spherical geometric constraints</vt:lpstr>
      <vt:lpstr>Iterative solver</vt:lpstr>
      <vt:lpstr>Examples</vt:lpstr>
      <vt:lpstr>Examples</vt:lpstr>
      <vt:lpstr>Summary</vt:lpstr>
      <vt:lpstr>Dissertation Contributions</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 Unified Framework for Motion and Path Synthesis of Planar and Spherical mechanisms</dc:title>
  <dc:creator>shashank sharma</dc:creator>
  <cp:lastModifiedBy>shashank sharma</cp:lastModifiedBy>
  <cp:revision>239</cp:revision>
  <dcterms:created xsi:type="dcterms:W3CDTF">2019-04-22T18:24:56Z</dcterms:created>
  <dcterms:modified xsi:type="dcterms:W3CDTF">2020-07-29T13:11:04Z</dcterms:modified>
</cp:coreProperties>
</file>